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71" r:id="rId6"/>
    <p:sldId id="272" r:id="rId7"/>
    <p:sldId id="259" r:id="rId8"/>
    <p:sldId id="281" r:id="rId9"/>
    <p:sldId id="282" r:id="rId10"/>
    <p:sldId id="283" r:id="rId11"/>
    <p:sldId id="260" r:id="rId12"/>
    <p:sldId id="267" r:id="rId13"/>
    <p:sldId id="269" r:id="rId14"/>
    <p:sldId id="277" r:id="rId15"/>
    <p:sldId id="279" r:id="rId16"/>
    <p:sldId id="261" r:id="rId17"/>
    <p:sldId id="262" r:id="rId18"/>
    <p:sldId id="263" r:id="rId19"/>
    <p:sldId id="264" r:id="rId20"/>
    <p:sldId id="265" r:id="rId21"/>
    <p:sldId id="273" r:id="rId22"/>
    <p:sldId id="274" r:id="rId23"/>
    <p:sldId id="275" r:id="rId24"/>
    <p:sldId id="280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-pedagozi.net/" TargetMode="External"/><Relationship Id="rId2" Type="http://schemas.openxmlformats.org/officeDocument/2006/relationships/hyperlink" Target="https://urn.nsk.hr/urn:nbn:hr:142:3437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Mentalno zdravlje učenika i poteškoće u ponašanju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Zadar, svibanj 2021.                            pripremila: Diana </a:t>
            </a:r>
            <a:r>
              <a:rPr lang="hr-HR" dirty="0" err="1" smtClean="0"/>
              <a:t>Mađerić</a:t>
            </a:r>
            <a:r>
              <a:rPr lang="hr-HR" dirty="0" smtClean="0"/>
              <a:t>, stručni suradnik-mentor</a:t>
            </a:r>
          </a:p>
        </p:txBody>
      </p:sp>
    </p:spTree>
    <p:extLst>
      <p:ext uri="{BB962C8B-B14F-4D97-AF65-F5344CB8AC3E}">
        <p14:creationId xmlns:p14="http://schemas.microsoft.com/office/powerpoint/2010/main" val="97496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Obiteljska je struktura izložena promjenama u suvremenom društvu, koje su vidljive u </a:t>
            </a:r>
            <a:br>
              <a:rPr lang="hr-HR" dirty="0"/>
            </a:br>
            <a:r>
              <a:rPr lang="hr-HR" dirty="0"/>
              <a:t>porastu stope razvoda i većem broju majki koje rade. Znanstvenici u Americi upućuju na </a:t>
            </a:r>
            <a:br>
              <a:rPr lang="hr-HR" dirty="0"/>
            </a:br>
            <a:r>
              <a:rPr lang="hr-HR" dirty="0"/>
              <a:t>činjenicu da obitelj postaje „ugrožena vrsta“, jer su nastupile pojave raspadanja obiteljskih </a:t>
            </a:r>
            <a:br>
              <a:rPr lang="hr-HR" dirty="0"/>
            </a:br>
            <a:r>
              <a:rPr lang="hr-HR" dirty="0"/>
              <a:t>zajednica i njihova restrukturiranja (</a:t>
            </a:r>
            <a:r>
              <a:rPr lang="hr-HR" dirty="0" err="1"/>
              <a:t>Raboteg</a:t>
            </a:r>
            <a:r>
              <a:rPr lang="hr-HR" dirty="0"/>
              <a:t>-Šarić, 2001, </a:t>
            </a:r>
            <a:r>
              <a:rPr lang="hr-HR" dirty="0" smtClean="0"/>
              <a:t>221.)</a:t>
            </a:r>
          </a:p>
          <a:p>
            <a:r>
              <a:rPr lang="hr-HR" dirty="0" smtClean="0"/>
              <a:t>Svi razvodi su slični unutar suvremenih obitelji, ali posljedice su različite.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081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 ureda pravobraniteljice…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28565"/>
          </a:xfrm>
        </p:spPr>
        <p:txBody>
          <a:bodyPr>
            <a:normAutofit/>
          </a:bodyPr>
          <a:lstStyle/>
          <a:p>
            <a:pPr algn="just"/>
            <a:r>
              <a:rPr lang="hr-HR" dirty="0" smtClean="0"/>
              <a:t>Zbog problematike koja zahtjeva kvalitetan i kompletan pristup u bavljenju s djecom s problemima u ponašanju nije lako učenicima, roditeljima ili učiteljima. Neprimjerena ponašanja stresna su za učitelje stoga da bi došlo do smanjenja poteškoća u ponašanju potrebno je odgojno-obrazovni proces usmjeriti preventivnim aktivnostima u svrhu jačanja mentalnog zdravlja i jačanja zaštitnih čimbenika učenika. Dakle, poticati socijalne kompetencije učenika, sagledavanje cjeline problema, jačanje svrhovitosti rada, a ne odbačenosti.</a:t>
            </a:r>
          </a:p>
          <a:p>
            <a:pPr algn="just"/>
            <a:r>
              <a:rPr lang="hr-HR" b="1" dirty="0" smtClean="0"/>
              <a:t>Ako se dijete u školi dobro osjeća biti će bolje i uspješnije. Istraživanja pokazuju da gotovo četvrtina učenika ne pokazuje povezanost sa svojim vršnjacima i odraslima u školi.</a:t>
            </a:r>
          </a:p>
          <a:p>
            <a:endParaRPr lang="hr-H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67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Didaktička kultura škole….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465729"/>
            <a:ext cx="8915400" cy="5190565"/>
          </a:xfrm>
        </p:spPr>
        <p:txBody>
          <a:bodyPr>
            <a:normAutofit fontScale="85000" lnSpcReduction="20000"/>
          </a:bodyPr>
          <a:lstStyle/>
          <a:p>
            <a:r>
              <a:rPr lang="en-US" sz="1900" b="1" dirty="0" err="1"/>
              <a:t>Kultura</a:t>
            </a:r>
            <a:r>
              <a:rPr lang="en-US" sz="1900" b="1" dirty="0"/>
              <a:t> </a:t>
            </a:r>
            <a:r>
              <a:rPr lang="en-US" sz="1900" b="1" dirty="0" err="1"/>
              <a:t>škole</a:t>
            </a:r>
            <a:r>
              <a:rPr lang="en-US" sz="1900" b="1" dirty="0"/>
              <a:t> </a:t>
            </a:r>
            <a:r>
              <a:rPr lang="hr-HR" sz="1900" b="1" dirty="0" smtClean="0"/>
              <a:t> postiže se edukacijom, savjetovanjem, promidžbom sveukupnim uvjetima i resursima </a:t>
            </a:r>
            <a:r>
              <a:rPr lang="en-US" sz="1900" b="1" dirty="0" smtClean="0"/>
              <a:t> </a:t>
            </a:r>
            <a:r>
              <a:rPr lang="en-US" sz="1900" b="1" dirty="0" err="1"/>
              <a:t>koji</a:t>
            </a:r>
            <a:r>
              <a:rPr lang="en-US" sz="1900" b="1" dirty="0"/>
              <a:t> </a:t>
            </a:r>
            <a:r>
              <a:rPr lang="en-US" sz="1900" b="1" dirty="0" err="1"/>
              <a:t>određuju</a:t>
            </a:r>
            <a:r>
              <a:rPr lang="en-US" sz="1900" b="1" dirty="0"/>
              <a:t> </a:t>
            </a:r>
            <a:r>
              <a:rPr lang="en-US" sz="1900" b="1" dirty="0" err="1"/>
              <a:t>kvalitetu</a:t>
            </a:r>
            <a:r>
              <a:rPr lang="en-US" sz="1900" b="1" dirty="0"/>
              <a:t> </a:t>
            </a:r>
            <a:r>
              <a:rPr lang="en-US" sz="1900" b="1" dirty="0" err="1"/>
              <a:t>života</a:t>
            </a:r>
            <a:r>
              <a:rPr lang="en-US" sz="1900" b="1" dirty="0"/>
              <a:t> (</a:t>
            </a:r>
            <a:r>
              <a:rPr lang="en-US" sz="1900" b="1" dirty="0" err="1"/>
              <a:t>i</a:t>
            </a:r>
            <a:r>
              <a:rPr lang="en-US" sz="1900" b="1" dirty="0"/>
              <a:t> </a:t>
            </a:r>
            <a:r>
              <a:rPr lang="en-US" sz="1900" b="1" dirty="0" err="1"/>
              <a:t>učenja</a:t>
            </a:r>
            <a:r>
              <a:rPr lang="en-US" sz="1900" b="1" dirty="0"/>
              <a:t>) u </a:t>
            </a:r>
            <a:r>
              <a:rPr lang="en-US" sz="1900" b="1" dirty="0" err="1" smtClean="0"/>
              <a:t>školi</a:t>
            </a:r>
            <a:r>
              <a:rPr lang="en-US" sz="1900" b="1" dirty="0" smtClean="0"/>
              <a:t> </a:t>
            </a:r>
            <a:r>
              <a:rPr lang="hr-HR" sz="1900" b="1" dirty="0" smtClean="0"/>
              <a:t>.</a:t>
            </a:r>
          </a:p>
          <a:p>
            <a:r>
              <a:rPr lang="en-US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cilj</a:t>
            </a:r>
            <a:r>
              <a:rPr lang="en-US" sz="1900" b="1" dirty="0" err="1">
                <a:solidFill>
                  <a:srgbClr val="000000"/>
                </a:solidFill>
                <a:latin typeface="Wingdings" panose="05000000000000000000" pitchFamily="2" charset="2"/>
              </a:rPr>
              <a:t></a:t>
            </a:r>
            <a:r>
              <a:rPr lang="en-US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formiranje</a:t>
            </a:r>
            <a:r>
              <a:rPr lang="en-US" sz="19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dinamične</a:t>
            </a:r>
            <a:r>
              <a:rPr lang="en-US" sz="1900" b="1" dirty="0">
                <a:solidFill>
                  <a:srgbClr val="000000"/>
                </a:solidFill>
                <a:latin typeface="Verdana" panose="020B0604030504040204" pitchFamily="34" charset="0"/>
              </a:rPr>
              <a:t>, </a:t>
            </a:r>
            <a:r>
              <a:rPr lang="en-US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stvaralačke</a:t>
            </a:r>
            <a:r>
              <a:rPr lang="en-US" sz="1900" b="1" dirty="0">
                <a:solidFill>
                  <a:srgbClr val="000000"/>
                </a:solidFill>
                <a:latin typeface="Verdana" panose="020B0604030504040204" pitchFamily="34" charset="0"/>
              </a:rPr>
              <a:t>, humane </a:t>
            </a:r>
            <a:r>
              <a:rPr lang="en-US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školske</a:t>
            </a:r>
            <a:r>
              <a:rPr lang="en-US" sz="1900" b="1" dirty="0">
                <a:solidFill>
                  <a:srgbClr val="000000"/>
                </a:solidFill>
                <a:latin typeface="Verdana" panose="020B0604030504040204" pitchFamily="34" charset="0"/>
              </a:rPr>
              <a:t>  </a:t>
            </a:r>
          </a:p>
          <a:p>
            <a:r>
              <a:rPr lang="pl-PL" sz="1900" b="1" dirty="0">
                <a:solidFill>
                  <a:srgbClr val="000000"/>
                </a:solidFill>
                <a:latin typeface="Verdana" panose="020B0604030504040204" pitchFamily="34" charset="0"/>
              </a:rPr>
              <a:t>zajednice jačanje socijalne kompetencije </a:t>
            </a:r>
            <a:r>
              <a:rPr lang="pl-PL" sz="1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endParaRPr lang="pl-PL" sz="19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hr-HR" sz="19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s</a:t>
            </a:r>
            <a:r>
              <a:rPr lang="en-US" sz="19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amoosnaživanja</a:t>
            </a:r>
            <a:r>
              <a:rPr lang="hr-HR" sz="1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sz="19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učenika</a:t>
            </a:r>
            <a:r>
              <a:rPr lang="hr-HR" sz="19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r>
              <a:rPr lang="en-US" sz="2400" dirty="0" err="1"/>
              <a:t>Školski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konstruira</a:t>
            </a:r>
            <a:r>
              <a:rPr lang="en-US" sz="2400" dirty="0"/>
              <a:t> se </a:t>
            </a:r>
            <a:r>
              <a:rPr lang="en-US" sz="2400" dirty="0" err="1"/>
              <a:t>modificira</a:t>
            </a:r>
            <a:r>
              <a:rPr lang="en-US" sz="2400" dirty="0"/>
              <a:t>, </a:t>
            </a:r>
            <a:r>
              <a:rPr lang="en-US" sz="2400" dirty="0" err="1"/>
              <a:t>mijenja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oblikuje</a:t>
            </a:r>
            <a:r>
              <a:rPr lang="en-US" sz="2400" dirty="0"/>
              <a:t> s </a:t>
            </a:r>
            <a:r>
              <a:rPr lang="en-US" sz="2400" dirty="0" err="1"/>
              <a:t>obzirom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kulturu</a:t>
            </a:r>
            <a:r>
              <a:rPr lang="en-US" sz="2400" dirty="0"/>
              <a:t> </a:t>
            </a:r>
            <a:r>
              <a:rPr lang="en-US" sz="2400" dirty="0" err="1"/>
              <a:t>ustanove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okruženja</a:t>
            </a:r>
            <a:r>
              <a:rPr lang="en-US" sz="2400" dirty="0"/>
              <a:t> u </a:t>
            </a:r>
            <a:r>
              <a:rPr lang="en-US" sz="2400" dirty="0" err="1"/>
              <a:t>kojem</a:t>
            </a:r>
            <a:r>
              <a:rPr lang="en-US" sz="2400" dirty="0"/>
              <a:t> </a:t>
            </a:r>
            <a:r>
              <a:rPr lang="en-US" sz="2400" dirty="0" err="1"/>
              <a:t>škola</a:t>
            </a:r>
            <a:r>
              <a:rPr lang="en-US" sz="2400" dirty="0"/>
              <a:t> </a:t>
            </a:r>
            <a:r>
              <a:rPr lang="en-US" sz="2400" dirty="0" err="1"/>
              <a:t>djeluje</a:t>
            </a:r>
            <a:r>
              <a:rPr lang="en-US" sz="2400" dirty="0"/>
              <a:t>.</a:t>
            </a:r>
            <a:endParaRPr lang="hr-HR" sz="2400" b="1" dirty="0" smtClean="0"/>
          </a:p>
          <a:p>
            <a:endParaRPr lang="en-US" dirty="0"/>
          </a:p>
          <a:p>
            <a:r>
              <a:rPr lang="nn-NO" sz="2100" dirty="0"/>
              <a:t>norme i očekivanja učitelja (i učenika)</a:t>
            </a:r>
          </a:p>
          <a:p>
            <a:r>
              <a:rPr lang="pl-PL" sz="2100" dirty="0"/>
              <a:t>prava, obveze, uloge i međusobni odnosi </a:t>
            </a:r>
            <a:endParaRPr lang="en-US" sz="2100" dirty="0"/>
          </a:p>
          <a:p>
            <a:r>
              <a:rPr lang="en-US" sz="2100" dirty="0" err="1"/>
              <a:t>vrijednosti</a:t>
            </a:r>
            <a:r>
              <a:rPr lang="en-US" sz="2100" dirty="0"/>
              <a:t>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uvjerenja</a:t>
            </a:r>
            <a:r>
              <a:rPr lang="en-US" sz="2100" dirty="0"/>
              <a:t> </a:t>
            </a:r>
          </a:p>
          <a:p>
            <a:r>
              <a:rPr lang="en-US" sz="2100" dirty="0" err="1"/>
              <a:t>socijalni</a:t>
            </a:r>
            <a:r>
              <a:rPr lang="en-US" sz="2100" dirty="0"/>
              <a:t> </a:t>
            </a:r>
            <a:r>
              <a:rPr lang="en-US" sz="2100" dirty="0" err="1"/>
              <a:t>okvir</a:t>
            </a:r>
            <a:r>
              <a:rPr lang="en-US" sz="2100" dirty="0"/>
              <a:t> </a:t>
            </a:r>
            <a:r>
              <a:rPr lang="en-US" sz="2100" dirty="0" err="1" smtClean="0"/>
              <a:t>su</a:t>
            </a:r>
            <a:r>
              <a:rPr lang="hr-HR" sz="2100" dirty="0" smtClean="0"/>
              <a:t> </a:t>
            </a:r>
            <a:r>
              <a:rPr lang="en-US" sz="2100" dirty="0" err="1" smtClean="0"/>
              <a:t>konstrukcije</a:t>
            </a:r>
            <a:r>
              <a:rPr lang="en-US" sz="2100" dirty="0" smtClean="0"/>
              <a:t> </a:t>
            </a:r>
            <a:r>
              <a:rPr lang="en-US" sz="2100" dirty="0" err="1"/>
              <a:t>školskog</a:t>
            </a:r>
            <a:r>
              <a:rPr lang="en-US" sz="2100" dirty="0"/>
              <a:t> </a:t>
            </a:r>
            <a:r>
              <a:rPr lang="en-US" sz="2100" dirty="0" err="1"/>
              <a:t>kurikuluma</a:t>
            </a:r>
            <a:endParaRPr lang="en-US" sz="2100" dirty="0"/>
          </a:p>
          <a:p>
            <a:r>
              <a:rPr lang="en-US" sz="2100" dirty="0" err="1" smtClean="0"/>
              <a:t>Multidimenzionalna</a:t>
            </a:r>
            <a:r>
              <a:rPr lang="hr-HR" sz="2100" dirty="0" smtClean="0"/>
              <a:t> </a:t>
            </a:r>
            <a:r>
              <a:rPr lang="en-US" sz="2100" dirty="0" err="1" smtClean="0"/>
              <a:t>priroda</a:t>
            </a:r>
            <a:endParaRPr lang="en-US" sz="2100" dirty="0"/>
          </a:p>
          <a:p>
            <a:r>
              <a:rPr lang="en-US" sz="2100" dirty="0" err="1"/>
              <a:t>potreba</a:t>
            </a:r>
            <a:r>
              <a:rPr lang="en-US" sz="2100" dirty="0"/>
              <a:t> </a:t>
            </a:r>
            <a:r>
              <a:rPr lang="en-US" sz="2100" dirty="0" err="1"/>
              <a:t>istraživanja</a:t>
            </a:r>
            <a:r>
              <a:rPr lang="en-US" sz="2100" dirty="0"/>
              <a:t> </a:t>
            </a:r>
            <a:r>
              <a:rPr lang="en-US" sz="2100" dirty="0" err="1"/>
              <a:t>odgojne</a:t>
            </a:r>
            <a:r>
              <a:rPr lang="en-US" sz="2100" dirty="0"/>
              <a:t> </a:t>
            </a:r>
            <a:r>
              <a:rPr lang="en-US" sz="2100" dirty="0" err="1"/>
              <a:t>prakse</a:t>
            </a:r>
            <a:r>
              <a:rPr lang="en-US" sz="2100" dirty="0"/>
              <a:t> </a:t>
            </a:r>
            <a:r>
              <a:rPr lang="en-US" sz="2100" dirty="0" err="1"/>
              <a:t>refleksija</a:t>
            </a:r>
            <a:endParaRPr lang="en-US" sz="2100" dirty="0"/>
          </a:p>
          <a:p>
            <a:r>
              <a:rPr lang="en-US" sz="2100" dirty="0" err="1"/>
              <a:t>suodnos</a:t>
            </a:r>
            <a:r>
              <a:rPr lang="en-US" sz="2100" dirty="0"/>
              <a:t>/</a:t>
            </a:r>
            <a:r>
              <a:rPr lang="en-US" sz="2100" dirty="0" err="1"/>
              <a:t>međuovisnost</a:t>
            </a:r>
            <a:r>
              <a:rPr lang="en-US" sz="2100" dirty="0"/>
              <a:t> </a:t>
            </a:r>
            <a:r>
              <a:rPr lang="en-US" sz="2100" dirty="0" err="1"/>
              <a:t>strukturnih</a:t>
            </a:r>
            <a:r>
              <a:rPr lang="en-US" sz="2100" dirty="0"/>
              <a:t> </a:t>
            </a:r>
            <a:r>
              <a:rPr lang="en-US" sz="2100" dirty="0" err="1"/>
              <a:t>dimenzija</a:t>
            </a:r>
            <a:r>
              <a:rPr lang="en-US" sz="2100" dirty="0"/>
              <a:t> (</a:t>
            </a:r>
            <a:r>
              <a:rPr lang="en-US" sz="2100" dirty="0" err="1"/>
              <a:t>prostor</a:t>
            </a:r>
            <a:r>
              <a:rPr lang="en-US" sz="2100" dirty="0"/>
              <a:t>, </a:t>
            </a:r>
            <a:r>
              <a:rPr lang="en-US" sz="2100" dirty="0" err="1"/>
              <a:t>opremljenost</a:t>
            </a:r>
            <a:r>
              <a:rPr lang="en-US" sz="2100" dirty="0"/>
              <a:t>, </a:t>
            </a:r>
            <a:r>
              <a:rPr lang="en-US" sz="2100" dirty="0" err="1"/>
              <a:t>nastava</a:t>
            </a:r>
            <a:r>
              <a:rPr lang="en-US" sz="2100" dirty="0"/>
              <a:t>...) </a:t>
            </a:r>
            <a:r>
              <a:rPr lang="en-US" sz="2100" dirty="0" err="1"/>
              <a:t>i</a:t>
            </a:r>
            <a:r>
              <a:rPr lang="en-US" sz="2100" dirty="0"/>
              <a:t> </a:t>
            </a:r>
            <a:r>
              <a:rPr lang="en-US" sz="2100" dirty="0" err="1"/>
              <a:t>odrednica</a:t>
            </a:r>
            <a:r>
              <a:rPr lang="en-US" sz="2100" dirty="0"/>
              <a:t> </a:t>
            </a:r>
            <a:r>
              <a:rPr lang="en-US" sz="2100" dirty="0" err="1"/>
              <a:t>kulture</a:t>
            </a:r>
            <a:r>
              <a:rPr lang="en-US" sz="2100" dirty="0"/>
              <a:t> </a:t>
            </a:r>
            <a:r>
              <a:rPr lang="en-US" sz="2100" dirty="0" err="1"/>
              <a:t>škole</a:t>
            </a:r>
            <a:r>
              <a:rPr lang="en-US" sz="21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31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Stoga kulturna očekivanja mogu biti velika, a u dobrom ozračju u kojem se potiče i razvija kritičko mišljenje, kreativnost ili inventivnost, socijalni razvoj i socijalna podrška pridonosi se smanjenju antisocijalnog ponašanja (delikvencije, nasilja ili zlouporabe sredstava ovisnosti, kao i elektroničkog nasilja, podiže se kultura mentalnog zdravlja kroz podršku i razumijevanje teškoća učenika i njihovih problema.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62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Jačanje socijalnih i emocionalnih kompetencija učenika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Osnaživanjem socijalno-emocionalnih kompetencija učenika smanjuju se rizični čimbenici u razvoju učenika. </a:t>
            </a:r>
            <a:r>
              <a:rPr lang="hr-HR" dirty="0" err="1" smtClean="0"/>
              <a:t>Ekstrenalizirane</a:t>
            </a:r>
            <a:r>
              <a:rPr lang="hr-HR" dirty="0" smtClean="0"/>
              <a:t> teškoće učenika posebice kod ranjivih skupina učenika (odgojno zapuštenih, netolerantnih ili odgojno ugroženih.) </a:t>
            </a:r>
          </a:p>
          <a:p>
            <a:r>
              <a:rPr lang="hr-HR" dirty="0" smtClean="0"/>
              <a:t>Pružanjem adekvatne podrške u odgojno-obrazovnom procesu jača se emocionalni i socijalni razvoj učenika:</a:t>
            </a:r>
          </a:p>
          <a:p>
            <a:r>
              <a:rPr lang="hr-HR" dirty="0" smtClean="0"/>
              <a:t>Samopoštovanje</a:t>
            </a:r>
          </a:p>
          <a:p>
            <a:r>
              <a:rPr lang="hr-HR" dirty="0" smtClean="0"/>
              <a:t>Predrasude</a:t>
            </a:r>
          </a:p>
          <a:p>
            <a:r>
              <a:rPr lang="hr-HR" dirty="0" smtClean="0"/>
              <a:t>Tolerancija </a:t>
            </a:r>
          </a:p>
          <a:p>
            <a:r>
              <a:rPr lang="hr-HR" dirty="0" smtClean="0"/>
              <a:t>Nasilje i sl.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1338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Očekivanja učenika i učitelja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5300F"/>
              </a:buClr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Iz perspektive školske kulture možemo je definirati kao relativno trajnu kvalitetu školske sredine koja utječe na ponašanje svih odgojno-obrazovnih djelatnika kao i učenika i </a:t>
            </a:r>
            <a:r>
              <a:rPr lang="hr-H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roditelja proizlaze očekivanja učenika.</a:t>
            </a:r>
            <a:endParaRPr lang="hr-H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A5300F"/>
              </a:buClr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Prema postavkama kurikuluma, zakona i strategija koji nedvosmisleno ističu potrebu da se kroz školski i nastavni proces dijete-učenik potiče na razvoj samostalnosti, sigurnosti, poštovanja, suradnje, uvažavanja različitosti kao i socijalno-emocionalnog razvoja, s ciljem dobrih i kvalitetnih odnosa.</a:t>
            </a:r>
          </a:p>
          <a:p>
            <a:pPr lvl="0">
              <a:buClr>
                <a:srgbClr val="A5300F"/>
              </a:buClr>
            </a:pPr>
            <a:r>
              <a:rPr lang="hr-H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Riječ-k u l t u r </a:t>
            </a: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a latinskog je porijekla , a značila je obrađivanje i odnosila se na kultiviranje zemlje. Danas se kultura odnosi na zajednički vrijednosni sustav, stavove, ponašanja, tradiciju i vjerovanja.</a:t>
            </a:r>
          </a:p>
          <a:p>
            <a:pPr lvl="0">
              <a:buClr>
                <a:srgbClr val="A5300F"/>
              </a:buClr>
            </a:pPr>
            <a:r>
              <a:rPr lang="hr-HR" dirty="0">
                <a:solidFill>
                  <a:prstClr val="black">
                    <a:lumMod val="75000"/>
                    <a:lumOff val="25000"/>
                  </a:prstClr>
                </a:solidFill>
              </a:rPr>
              <a:t>Škole imaju svoju specifičnu kulturu koja se definira kao ukupno djelovanje učitelja, učenika i roditelja.</a:t>
            </a:r>
            <a:endParaRPr 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2001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učenika u odgojno-obrazovnim </a:t>
            </a:r>
            <a:br>
              <a:rPr lang="hr-HR" dirty="0" smtClean="0"/>
            </a:br>
            <a:r>
              <a:rPr lang="hr-HR" dirty="0" smtClean="0"/>
              <a:t>ustanovama…</a:t>
            </a:r>
            <a:endParaRPr lang="en-US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700059"/>
              </p:ext>
            </p:extLst>
          </p:nvPr>
        </p:nvGraphicFramePr>
        <p:xfrm>
          <a:off x="2702859" y="1923107"/>
          <a:ext cx="5827731" cy="4909854"/>
        </p:xfrm>
        <a:graphic>
          <a:graphicData uri="http://schemas.openxmlformats.org/drawingml/2006/table">
            <a:tbl>
              <a:tblPr firstRow="1" firstCol="1" bandRow="1"/>
              <a:tblGrid>
                <a:gridCol w="5827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8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Izostanak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odgojne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komponente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obrazovanju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Nedostatna suradnja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Nemotiviranost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učitelja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Nedovoljan broj stručnjaka mentalnog zdravlja izvan škole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Nepoznavanje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profesionalne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uloge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en-US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odgovornosti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Nepostojanje pružanja stručne pomoći na području psihijatrije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69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Usmjerenost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eksternilizirane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poteškoće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izricanje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pedagoških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mjera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058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Odgojno - obrazovni rad i zadani ciljevi… usmjeriti na razvoj učenika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000" dirty="0" err="1"/>
              <a:t>Ciljevi</a:t>
            </a:r>
            <a:r>
              <a:rPr lang="en-US" sz="2000" dirty="0"/>
              <a:t> </a:t>
            </a:r>
            <a:r>
              <a:rPr lang="en-US" sz="2000" dirty="0" err="1"/>
              <a:t>odgoja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obrazovanja</a:t>
            </a:r>
            <a:r>
              <a:rPr lang="en-US" sz="2000" dirty="0"/>
              <a:t> u </a:t>
            </a:r>
            <a:r>
              <a:rPr lang="en-US" sz="2000" dirty="0" err="1"/>
              <a:t>osnovnoj</a:t>
            </a:r>
            <a:r>
              <a:rPr lang="en-US" sz="2000" dirty="0"/>
              <a:t> </a:t>
            </a:r>
            <a:r>
              <a:rPr lang="en-US" sz="2000" dirty="0" err="1"/>
              <a:t>školi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 </a:t>
            </a:r>
          </a:p>
          <a:p>
            <a:r>
              <a:rPr lang="en-US" sz="2000" dirty="0" err="1" smtClean="0"/>
              <a:t>osigurati</a:t>
            </a:r>
            <a:r>
              <a:rPr lang="en-US" sz="2000" dirty="0" smtClean="0"/>
              <a:t> </a:t>
            </a:r>
            <a:r>
              <a:rPr lang="en-US" sz="2000" dirty="0" err="1"/>
              <a:t>sustavan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učenja</a:t>
            </a:r>
            <a:r>
              <a:rPr lang="en-US" sz="2000" dirty="0"/>
              <a:t> o </a:t>
            </a:r>
            <a:r>
              <a:rPr lang="en-US" sz="2000" dirty="0" err="1"/>
              <a:t>svijetu</a:t>
            </a:r>
            <a:r>
              <a:rPr lang="en-US" sz="2000" dirty="0"/>
              <a:t>, </a:t>
            </a:r>
            <a:r>
              <a:rPr lang="en-US" sz="2000" dirty="0" err="1"/>
              <a:t>prirodi</a:t>
            </a:r>
            <a:r>
              <a:rPr lang="en-US" sz="2000" dirty="0"/>
              <a:t>, </a:t>
            </a:r>
            <a:r>
              <a:rPr lang="en-US" sz="2000" dirty="0" err="1"/>
              <a:t>društvu</a:t>
            </a:r>
            <a:r>
              <a:rPr lang="en-US" sz="2000" dirty="0"/>
              <a:t>, </a:t>
            </a:r>
            <a:r>
              <a:rPr lang="en-US" sz="2000" dirty="0" err="1"/>
              <a:t>ljudskim</a:t>
            </a:r>
            <a:r>
              <a:rPr lang="en-US" sz="2000" dirty="0"/>
              <a:t> </a:t>
            </a:r>
            <a:r>
              <a:rPr lang="en-US" sz="2000" dirty="0" err="1"/>
              <a:t>dostignućima</a:t>
            </a:r>
            <a:r>
              <a:rPr lang="en-US" sz="2000" dirty="0"/>
              <a:t>, o </a:t>
            </a:r>
            <a:r>
              <a:rPr lang="en-US" sz="2000" dirty="0" err="1"/>
              <a:t>drugima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sebi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poticati</a:t>
            </a:r>
            <a:r>
              <a:rPr lang="en-US" sz="2000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kontinuirano</a:t>
            </a:r>
            <a:r>
              <a:rPr lang="en-US" sz="2000" dirty="0"/>
              <a:t> </a:t>
            </a:r>
            <a:r>
              <a:rPr lang="en-US" sz="2000" dirty="0" err="1" smtClean="0"/>
              <a:t>unaprjeđivati</a:t>
            </a:r>
            <a:r>
              <a:rPr lang="hr-HR" sz="2000" dirty="0" smtClean="0"/>
              <a:t> </a:t>
            </a:r>
            <a:r>
              <a:rPr lang="en-US" sz="2000" dirty="0" err="1" smtClean="0"/>
              <a:t>intelektualni</a:t>
            </a:r>
            <a:r>
              <a:rPr lang="en-US" sz="2000" dirty="0"/>
              <a:t>, </a:t>
            </a:r>
            <a:r>
              <a:rPr lang="en-US" sz="2000" dirty="0" err="1"/>
              <a:t>tjelesni</a:t>
            </a:r>
            <a:r>
              <a:rPr lang="en-US" sz="2000" dirty="0"/>
              <a:t>, </a:t>
            </a:r>
            <a:r>
              <a:rPr lang="en-US" sz="2000" dirty="0" err="1"/>
              <a:t>estetski</a:t>
            </a:r>
            <a:r>
              <a:rPr lang="en-US" sz="2000" dirty="0"/>
              <a:t>, </a:t>
            </a:r>
            <a:r>
              <a:rPr lang="en-US" sz="2000" dirty="0" err="1"/>
              <a:t>društveni</a:t>
            </a:r>
            <a:r>
              <a:rPr lang="en-US" sz="2000" dirty="0"/>
              <a:t>, </a:t>
            </a:r>
            <a:r>
              <a:rPr lang="en-US" sz="2000" dirty="0" err="1"/>
              <a:t>moralni</a:t>
            </a:r>
            <a:r>
              <a:rPr lang="en-US" sz="2000" dirty="0"/>
              <a:t>, </a:t>
            </a:r>
            <a:r>
              <a:rPr lang="en-US" sz="2000" dirty="0" err="1"/>
              <a:t>duhovni</a:t>
            </a:r>
            <a:r>
              <a:rPr lang="en-US" sz="2000" dirty="0"/>
              <a:t> </a:t>
            </a:r>
            <a:r>
              <a:rPr lang="en-US" sz="2000" dirty="0" err="1"/>
              <a:t>razvoj</a:t>
            </a:r>
            <a:r>
              <a:rPr lang="en-US" sz="2000" dirty="0"/>
              <a:t> </a:t>
            </a:r>
            <a:r>
              <a:rPr lang="en-US" sz="2000" dirty="0" err="1"/>
              <a:t>učenika</a:t>
            </a:r>
            <a:r>
              <a:rPr lang="en-US" sz="2000" dirty="0"/>
              <a:t>, u </a:t>
            </a:r>
            <a:r>
              <a:rPr lang="en-US" sz="2000" dirty="0" err="1"/>
              <a:t>skladu</a:t>
            </a:r>
            <a:r>
              <a:rPr lang="en-US" sz="2000" dirty="0"/>
              <a:t> s </a:t>
            </a:r>
            <a:r>
              <a:rPr lang="en-US" sz="2000" dirty="0" err="1"/>
              <a:t>njegovim</a:t>
            </a:r>
            <a:r>
              <a:rPr lang="en-US" sz="2000" dirty="0"/>
              <a:t> </a:t>
            </a:r>
            <a:r>
              <a:rPr lang="en-US" sz="2000" dirty="0" err="1"/>
              <a:t>sposobnostima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sklonostima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err="1"/>
              <a:t>osposobiti</a:t>
            </a:r>
            <a:r>
              <a:rPr lang="en-US" sz="2000" dirty="0"/>
              <a:t> </a:t>
            </a:r>
            <a:r>
              <a:rPr lang="en-US" sz="2000" dirty="0" err="1"/>
              <a:t>učenike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učenje</a:t>
            </a:r>
            <a:r>
              <a:rPr lang="en-US" sz="2000" dirty="0"/>
              <a:t>, </a:t>
            </a:r>
            <a:r>
              <a:rPr lang="en-US" sz="2000" dirty="0" err="1"/>
              <a:t>naučiti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kako</a:t>
            </a:r>
            <a:r>
              <a:rPr lang="en-US" sz="2000" dirty="0"/>
              <a:t> </a:t>
            </a:r>
            <a:r>
              <a:rPr lang="en-US" sz="2000" dirty="0" err="1"/>
              <a:t>učiti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pomoći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u </a:t>
            </a:r>
            <a:r>
              <a:rPr lang="en-US" sz="2000" dirty="0" err="1"/>
              <a:t>učenju</a:t>
            </a:r>
            <a:r>
              <a:rPr lang="en-US" sz="2000" dirty="0"/>
              <a:t>,</a:t>
            </a:r>
          </a:p>
          <a:p>
            <a:r>
              <a:rPr lang="en-US" sz="2000" dirty="0" err="1" smtClean="0"/>
              <a:t>pripremiti</a:t>
            </a:r>
            <a:r>
              <a:rPr lang="en-US" sz="2000" dirty="0" smtClean="0"/>
              <a:t> </a:t>
            </a:r>
            <a:r>
              <a:rPr lang="en-US" sz="2000" dirty="0" err="1"/>
              <a:t>učenike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mogućnosti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iskušenja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</a:t>
            </a:r>
            <a:r>
              <a:rPr lang="en-US" sz="2000" dirty="0" err="1"/>
              <a:t>ih</a:t>
            </a:r>
            <a:r>
              <a:rPr lang="en-US" sz="2000" dirty="0"/>
              <a:t> </a:t>
            </a:r>
            <a:r>
              <a:rPr lang="en-US" sz="2000" dirty="0" err="1"/>
              <a:t>čekaju</a:t>
            </a:r>
            <a:r>
              <a:rPr lang="en-US" sz="2000" dirty="0"/>
              <a:t> u </a:t>
            </a:r>
            <a:r>
              <a:rPr lang="en-US" sz="2000" dirty="0" err="1"/>
              <a:t>životu</a:t>
            </a:r>
            <a:r>
              <a:rPr lang="en-US" sz="2000" dirty="0"/>
              <a:t>, </a:t>
            </a:r>
          </a:p>
          <a:p>
            <a:r>
              <a:rPr lang="en-US" sz="2000" dirty="0" err="1" smtClean="0"/>
              <a:t>poučiti</a:t>
            </a:r>
            <a:r>
              <a:rPr lang="en-US" sz="2000" dirty="0" smtClean="0"/>
              <a:t> </a:t>
            </a:r>
            <a:r>
              <a:rPr lang="en-US" sz="2000" dirty="0" err="1"/>
              <a:t>učenike</a:t>
            </a:r>
            <a:r>
              <a:rPr lang="en-US" sz="2000" dirty="0"/>
              <a:t> </a:t>
            </a:r>
            <a:r>
              <a:rPr lang="en-US" sz="2000" dirty="0" err="1"/>
              <a:t>vrijednostima</a:t>
            </a:r>
            <a:r>
              <a:rPr lang="en-US" sz="2000" dirty="0"/>
              <a:t> </a:t>
            </a:r>
            <a:r>
              <a:rPr lang="en-US" sz="2000" dirty="0" err="1"/>
              <a:t>dostojnih</a:t>
            </a:r>
            <a:r>
              <a:rPr lang="en-US" sz="2000" dirty="0"/>
              <a:t> </a:t>
            </a:r>
            <a:r>
              <a:rPr lang="en-US" sz="2000" dirty="0" err="1"/>
              <a:t>čovjeka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615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Uloga stručnog suradnika u školi…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1559859"/>
            <a:ext cx="8915400" cy="5136776"/>
          </a:xfrm>
        </p:spPr>
        <p:txBody>
          <a:bodyPr>
            <a:normAutofit/>
          </a:bodyPr>
          <a:lstStyle/>
          <a:p>
            <a:r>
              <a:rPr lang="hr-HR" dirty="0" smtClean="0"/>
              <a:t>Potiče suradnju, prijateljstvo, razvija grupnu dinamiku, povjerenje i </a:t>
            </a:r>
          </a:p>
          <a:p>
            <a:r>
              <a:rPr lang="hr-HR" dirty="0" smtClean="0"/>
              <a:t>poštovanje učenika.</a:t>
            </a:r>
          </a:p>
          <a:p>
            <a:r>
              <a:rPr lang="hr-HR" dirty="0" smtClean="0"/>
              <a:t>Individualni i skupni savjeti sa stručnom službom škole.</a:t>
            </a:r>
          </a:p>
          <a:p>
            <a:r>
              <a:rPr lang="hr-HR" dirty="0" smtClean="0"/>
              <a:t>Rad u projektu i senzibilizacija učenika na području mentalnog zdravlja.</a:t>
            </a:r>
          </a:p>
          <a:p>
            <a:r>
              <a:rPr lang="hr-HR" dirty="0" smtClean="0"/>
              <a:t>Stvaranje pozitivnog socijalno-psihološkog ozračja u razrednoj sredini.</a:t>
            </a:r>
          </a:p>
          <a:p>
            <a:r>
              <a:rPr lang="hr-HR" dirty="0" smtClean="0"/>
              <a:t>Identificira probleme u ponašanja u suradnji sa roditeljima kao i  svim stručnim suradnicima, predlaže rješenja .                                                       Upoznaje socijalne prilike učenika, životne okolnosti, prati i podupire razvoj i kompetencije učenika.</a:t>
            </a:r>
          </a:p>
          <a:p>
            <a:r>
              <a:rPr lang="hr-HR" dirty="0" smtClean="0"/>
              <a:t>Uvažava i zastupa prava učenika.</a:t>
            </a:r>
          </a:p>
          <a:p>
            <a:r>
              <a:rPr lang="hr-HR" b="1" dirty="0"/>
              <a:t>Zaštita mentalnog zdravlja djece i adolescenata mora biti osigurana </a:t>
            </a:r>
            <a:r>
              <a:rPr lang="hr-HR" b="1" dirty="0" smtClean="0"/>
              <a:t>dugoročno</a:t>
            </a:r>
            <a:r>
              <a:rPr lang="hr-HR" b="1" dirty="0"/>
              <a:t>!</a:t>
            </a:r>
            <a:endParaRPr lang="hr-HR" dirty="0"/>
          </a:p>
          <a:p>
            <a:r>
              <a:rPr lang="hr-HR" b="1" dirty="0"/>
              <a:t>Osigurati stručne suradnike svih profila u školama ili mobilni stručni tim</a:t>
            </a:r>
            <a:endParaRPr lang="hr-H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Pružanje sustavne podrške unutar odgojno-obrazovnog rada…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34435"/>
          </a:xfrm>
        </p:spPr>
        <p:txBody>
          <a:bodyPr/>
          <a:lstStyle/>
          <a:p>
            <a:r>
              <a:rPr lang="hr-HR" b="1" dirty="0" smtClean="0"/>
              <a:t>Potrebno je sustavno podizati svijest o smanjenju stigme </a:t>
            </a:r>
            <a:r>
              <a:rPr lang="hr-HR" dirty="0" smtClean="0"/>
              <a:t>kako posjet pedagogu, psihologu ili defektologu ne bi postao tabu.</a:t>
            </a:r>
          </a:p>
          <a:p>
            <a:r>
              <a:rPr lang="hr-HR" dirty="0" smtClean="0"/>
              <a:t>Potrebno se dobrim primjerima prakse usmjeriti na širenje dobrih primjera u jačanju mentalnog zdravlja, primjerice iz perspektive stručnih suradnika.</a:t>
            </a:r>
          </a:p>
          <a:p>
            <a:r>
              <a:rPr lang="hr-HR" dirty="0" smtClean="0"/>
              <a:t>Djeci treba biti omogućeno da uvijek i svagdje samostalno zatraže pomoć kod stručnih suradnika.</a:t>
            </a:r>
          </a:p>
          <a:p>
            <a:r>
              <a:rPr lang="hr-HR" dirty="0" smtClean="0"/>
              <a:t>Na satovima razrednika naglašavati praktična rješenja, učiti učenike prihvaćanju različitosti i drugačijih učenika od sebe, naglašavati životne okolnosti, učiti ih toleranciji ,a ne kritiziranju ili omalovažavanju.</a:t>
            </a:r>
          </a:p>
          <a:p>
            <a:r>
              <a:rPr lang="hr-HR" dirty="0" smtClean="0"/>
              <a:t>Poticati učenike na pružanje podrške slabijim i ranjivim skupinama učenika.</a:t>
            </a:r>
          </a:p>
          <a:p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4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20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</a:t>
            </a: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0" y="-1119188"/>
            <a:ext cx="18288000" cy="90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9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02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Naglasak je…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Povećanju kvalitete stručne podrške i pomoći djeci sa rizikom u ponašanju.</a:t>
            </a:r>
          </a:p>
          <a:p>
            <a:r>
              <a:rPr lang="hr-HR" dirty="0" smtClean="0"/>
              <a:t>Ukoliko je skrb djece ugrožena ili neodgovarajuća zbog primjerice lošijeg imovinskog stanja, neadekvatnih odgojnih metoda ili zanemarivanja, potrebno je provoditi procjenu ponašanja djeteta.</a:t>
            </a:r>
          </a:p>
          <a:p>
            <a:r>
              <a:rPr lang="hr-HR" dirty="0" smtClean="0"/>
              <a:t>Ako dijete ima poteškoća u ponašanju, ili emocionalne teškoće kao i školske probleme potrebno je intervenirati uz suradnju </a:t>
            </a:r>
            <a:r>
              <a:rPr lang="hr-HR" dirty="0" err="1" smtClean="0"/>
              <a:t>sustručnjaka</a:t>
            </a:r>
            <a:r>
              <a:rPr lang="hr-HR" dirty="0" smtClean="0"/>
              <a:t>.</a:t>
            </a:r>
          </a:p>
          <a:p>
            <a:r>
              <a:rPr lang="hr-HR" dirty="0" smtClean="0"/>
              <a:t>Svatko je dužan provoditi mjere zaštite i prepoznavanja rizične skupine učenika (anksioznost, depresivnost, alkohol, pušenje, izostanci iz škole, neposluh i sl.)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44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Stručnjaci su usklađeni u procjeni da su za vrijeme </a:t>
            </a:r>
            <a:r>
              <a:rPr lang="hr-HR" dirty="0" err="1"/>
              <a:t>lockdowna</a:t>
            </a:r>
            <a:r>
              <a:rPr lang="hr-HR" dirty="0"/>
              <a:t> djeca bila </a:t>
            </a:r>
            <a:br>
              <a:rPr lang="hr-HR" dirty="0"/>
            </a:br>
            <a:r>
              <a:rPr lang="hr-HR" dirty="0"/>
              <a:t>izložena povećanoj opasnosti od obiteljskog nasilja, ali i </a:t>
            </a:r>
            <a:r>
              <a:rPr lang="hr-HR" dirty="0" smtClean="0"/>
              <a:t>od seksualnog 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zlostavljanja na internetu, uključujući i </a:t>
            </a:r>
            <a:r>
              <a:rPr lang="hr-HR" dirty="0" err="1"/>
              <a:t>grooming</a:t>
            </a:r>
            <a:r>
              <a:rPr lang="hr-HR" dirty="0"/>
              <a:t> aktivnosti (nagovaranje </a:t>
            </a:r>
            <a:br>
              <a:rPr lang="hr-HR" dirty="0"/>
            </a:br>
            <a:r>
              <a:rPr lang="hr-HR" dirty="0" smtClean="0"/>
              <a:t>na </a:t>
            </a:r>
            <a:r>
              <a:rPr lang="hr-HR" dirty="0"/>
              <a:t>seksualne aktivnosti online</a:t>
            </a:r>
            <a:r>
              <a:rPr lang="hr-HR" dirty="0" smtClean="0"/>
              <a:t>).</a:t>
            </a:r>
          </a:p>
          <a:p>
            <a:r>
              <a:rPr lang="pl-PL" dirty="0"/>
              <a:t>Za vrijeme izolacije raste rizik za obiteljsko nasilje </a:t>
            </a:r>
            <a:r>
              <a:rPr lang="pl-PL" dirty="0" smtClean="0"/>
              <a:t>i zlostavljanje.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hr-HR" dirty="0" err="1" smtClean="0"/>
              <a:t>Pandemija</a:t>
            </a:r>
            <a:r>
              <a:rPr lang="hr-HR" dirty="0" smtClean="0"/>
              <a:t> </a:t>
            </a:r>
            <a:r>
              <a:rPr lang="hr-HR" dirty="0"/>
              <a:t>ima posebno jaki negativni učinak na obitelji koje </a:t>
            </a:r>
            <a:br>
              <a:rPr lang="hr-HR" dirty="0"/>
            </a:br>
            <a:r>
              <a:rPr lang="hr-HR" dirty="0" smtClean="0"/>
              <a:t>     su </a:t>
            </a:r>
            <a:r>
              <a:rPr lang="hr-HR" dirty="0"/>
              <a:t>već bile ranjive, posebno na one koji žive u siromaštvu .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2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Ranjive skupine…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one koji teže žive škola je važna sigurnosna mreža, jedinstveno </a:t>
            </a:r>
            <a:br>
              <a:rPr lang="hr-HR" dirty="0"/>
            </a:br>
            <a:r>
              <a:rPr lang="hr-HR" dirty="0"/>
              <a:t>mjesto za izgradnju otpornosti. Posljednjih godina u školama su se </a:t>
            </a:r>
            <a:br>
              <a:rPr lang="hr-HR" dirty="0"/>
            </a:br>
            <a:r>
              <a:rPr lang="hr-HR" dirty="0"/>
              <a:t>pojavile brojne inicijative za potporu razvoju ranjive djece. Cilj ovih </a:t>
            </a:r>
            <a:br>
              <a:rPr lang="hr-HR" dirty="0"/>
            </a:br>
            <a:r>
              <a:rPr lang="hr-HR" dirty="0"/>
              <a:t>projekata je osigurati da škole budu sigurna i umirujuća mjesta </a:t>
            </a:r>
            <a:r>
              <a:rPr lang="hr-HR" dirty="0" smtClean="0"/>
              <a:t>za sve učenike, posebice za one najranjivije(napuštenu ili zlostavljanu djecu).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6823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urn.nsk.hr/urn:nbn:hr:142:343727</a:t>
            </a:r>
            <a:endParaRPr lang="hr-HR" dirty="0" smtClean="0"/>
          </a:p>
          <a:p>
            <a:r>
              <a:rPr lang="hr-HR" b="1" dirty="0">
                <a:hlinkClick r:id="rId3"/>
              </a:rPr>
              <a:t>Pedagoški svijet</a:t>
            </a:r>
            <a:endParaRPr lang="hr-HR" b="1" dirty="0"/>
          </a:p>
          <a:p>
            <a:r>
              <a:rPr lang="hr-HR" b="1" dirty="0"/>
              <a:t>Stručno vijeće pedagoga Splitsko-dalmatinske </a:t>
            </a:r>
            <a:r>
              <a:rPr lang="hr-HR" b="1" dirty="0" smtClean="0"/>
              <a:t>županije</a:t>
            </a:r>
          </a:p>
          <a:p>
            <a:r>
              <a:rPr lang="hr-HR" dirty="0"/>
              <a:t>https://urn.nsk.hr/urn:nbn:hr:147:747603</a:t>
            </a:r>
            <a:endParaRPr lang="hr-HR" sz="1400" b="1" dirty="0" smtClean="0"/>
          </a:p>
          <a:p>
            <a:endParaRPr lang="hr-HR" sz="1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77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09483" y="624110"/>
            <a:ext cx="9595130" cy="1280890"/>
          </a:xfrm>
        </p:spPr>
        <p:txBody>
          <a:bodyPr/>
          <a:lstStyle/>
          <a:p>
            <a:r>
              <a:rPr lang="hr-HR" dirty="0" smtClean="0"/>
              <a:t>Veća odgovornost, utjecaj, mogućnosti…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05835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hr-HR" dirty="0" smtClean="0"/>
              <a:t>Sve veći broj djece pati zbog psihičkog ili fizičkog zlostavljanja, nasilja , razvoda brakova, poteškoća u razvoju, psihosomatskih tegoba, anksioznosti, trauma , eksperimentiranja sa sredstvima ovisnosti ili  elektroničkog zlostavljanja i sl. iskustava.</a:t>
            </a:r>
          </a:p>
          <a:p>
            <a:r>
              <a:rPr lang="hr-HR" dirty="0" smtClean="0"/>
              <a:t>Dosadašnja istraživanja pokazuju porast poremećaja mentalnog zdravlja učenika.</a:t>
            </a:r>
          </a:p>
          <a:p>
            <a:r>
              <a:rPr lang="hr-HR" dirty="0" smtClean="0"/>
              <a:t>Tek svako peto dijete koji ima neki poremećaj mentalnog zdravlja dobiva odgovarajuću pomoć i podršku bilo obiteljsku ili stručnu.</a:t>
            </a:r>
          </a:p>
          <a:p>
            <a:r>
              <a:rPr lang="hr-HR" b="1" dirty="0" smtClean="0"/>
              <a:t>Da bi se postigla veća odgovornost i senzibilitet prema učenicima sa poteškoćama u ponašanju kao i odnosa prema mentalnom zdravlju obuhvaća stav svih odgojno-obrazovnih djelatnika prema potrebama učenika i jačanja njihovog mentalnog zdravlja.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7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Djeca moraju doživjeti, brigu, pomoć i potporu…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Usprkos stigmi koja ga okružuje mentalno zdravlje je jednako važno kao i tjelesno. </a:t>
            </a:r>
            <a:r>
              <a:rPr lang="hr-HR" dirty="0" err="1" smtClean="0"/>
              <a:t>Nepodržavajuća</a:t>
            </a:r>
            <a:r>
              <a:rPr lang="hr-HR" dirty="0" smtClean="0"/>
              <a:t> i nezainteresirana sredina za probleme mladih uvjetuje nezadovoljstvo, strah i nesigurnost.</a:t>
            </a:r>
          </a:p>
          <a:p>
            <a:r>
              <a:rPr lang="hr-HR" b="1" dirty="0"/>
              <a:t>U skladu sa Konvencijom o pravima djeteta sugerira se</a:t>
            </a:r>
            <a:r>
              <a:rPr lang="hr-HR" b="1" dirty="0" smtClean="0"/>
              <a:t>: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24. 1.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</a:t>
            </a:r>
            <a:r>
              <a:rPr lang="en-US" dirty="0" err="1"/>
              <a:t>priznaju</a:t>
            </a:r>
            <a:r>
              <a:rPr lang="en-US" dirty="0"/>
              <a:t> </a:t>
            </a:r>
            <a:r>
              <a:rPr lang="en-US" dirty="0" err="1"/>
              <a:t>djetetu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uživanje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razine</a:t>
            </a:r>
            <a:r>
              <a:rPr lang="en-US" dirty="0"/>
              <a:t> </a:t>
            </a:r>
            <a:r>
              <a:rPr lang="en-US" dirty="0" err="1" smtClean="0"/>
              <a:t>zdravlja</a:t>
            </a:r>
            <a:r>
              <a:rPr lang="hr-HR" dirty="0"/>
              <a:t>.</a:t>
            </a:r>
            <a:endParaRPr lang="en-US" b="1" dirty="0"/>
          </a:p>
          <a:p>
            <a:r>
              <a:rPr lang="en-US" dirty="0" err="1"/>
              <a:t>članak</a:t>
            </a:r>
            <a:r>
              <a:rPr lang="en-US" dirty="0"/>
              <a:t> 3. 1.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svezi</a:t>
            </a:r>
            <a:r>
              <a:rPr lang="en-US" dirty="0"/>
              <a:t> s </a:t>
            </a:r>
            <a:r>
              <a:rPr lang="en-US" dirty="0" err="1"/>
              <a:t>djecom</a:t>
            </a:r>
            <a:r>
              <a:rPr lang="en-US" dirty="0"/>
              <a:t> </a:t>
            </a:r>
            <a:r>
              <a:rPr lang="en-US" dirty="0" err="1"/>
              <a:t>poduzimaju</a:t>
            </a:r>
            <a:r>
              <a:rPr lang="en-US" dirty="0"/>
              <a:t> </a:t>
            </a:r>
            <a:r>
              <a:rPr lang="en-US" dirty="0" err="1"/>
              <a:t>javne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privatne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skrbi</a:t>
            </a:r>
            <a:r>
              <a:rPr lang="en-US" dirty="0"/>
              <a:t>, </a:t>
            </a:r>
            <a:r>
              <a:rPr lang="en-US" dirty="0" err="1"/>
              <a:t>sudovi</a:t>
            </a:r>
            <a:r>
              <a:rPr lang="en-US" dirty="0"/>
              <a:t>,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uprava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zakonodavna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en-US" dirty="0"/>
              <a:t>, </a:t>
            </a:r>
            <a:r>
              <a:rPr lang="en-US" dirty="0" err="1"/>
              <a:t>mora</a:t>
            </a:r>
            <a:r>
              <a:rPr lang="en-US" dirty="0"/>
              <a:t> se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o </a:t>
            </a:r>
            <a:r>
              <a:rPr lang="en-US" dirty="0" err="1"/>
              <a:t>interesima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članak</a:t>
            </a:r>
            <a:r>
              <a:rPr lang="en-US" dirty="0"/>
              <a:t> 29. 1.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stranke</a:t>
            </a:r>
            <a:r>
              <a:rPr lang="en-US" dirty="0"/>
              <a:t> </a:t>
            </a:r>
            <a:r>
              <a:rPr lang="en-US" dirty="0" err="1"/>
              <a:t>slažu</a:t>
            </a:r>
            <a:r>
              <a:rPr lang="en-US" dirty="0"/>
              <a:t> se da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djeteta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usmjeriti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: a) </a:t>
            </a:r>
            <a:r>
              <a:rPr lang="en-US" dirty="0" err="1"/>
              <a:t>punom</a:t>
            </a:r>
            <a:r>
              <a:rPr lang="en-US" dirty="0"/>
              <a:t>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djetetove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, </a:t>
            </a:r>
            <a:r>
              <a:rPr lang="en-US" dirty="0" err="1"/>
              <a:t>nadarenosti</a:t>
            </a:r>
            <a:r>
              <a:rPr lang="en-US" dirty="0"/>
              <a:t>, </a:t>
            </a:r>
            <a:r>
              <a:rPr lang="en-US" dirty="0" err="1"/>
              <a:t>duševnih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tjelesnih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 i briga kroz ulogu učitelja…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 obzirom da smo odgojno-obrazovna ustanova u jačanju mentalnog zdravlja učenika participiraju odgojno-obrazovni djelatnici pa tako:</a:t>
            </a:r>
            <a:endParaRPr lang="en-US" dirty="0"/>
          </a:p>
          <a:p>
            <a:pPr algn="just"/>
            <a:r>
              <a:rPr lang="hr-HR" dirty="0" smtClean="0"/>
              <a:t>Učitelji trebaju </a:t>
            </a:r>
            <a:r>
              <a:rPr lang="en-US" dirty="0" err="1" smtClean="0"/>
              <a:t>uvod</a:t>
            </a:r>
            <a:r>
              <a:rPr lang="hr-HR" dirty="0" err="1" smtClean="0"/>
              <a:t>iti</a:t>
            </a:r>
            <a:r>
              <a:rPr lang="en-US" dirty="0" smtClean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promovira</a:t>
            </a:r>
            <a:r>
              <a:rPr lang="hr-HR" dirty="0" smtClean="0"/>
              <a:t>ti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 </a:t>
            </a:r>
            <a:r>
              <a:rPr lang="en-US" dirty="0" err="1"/>
              <a:t>kreativnost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sudjelovanje</a:t>
            </a:r>
            <a:r>
              <a:rPr lang="en-US" dirty="0"/>
              <a:t> </a:t>
            </a:r>
            <a:r>
              <a:rPr lang="hr-HR" dirty="0" smtClean="0"/>
              <a:t>učitelja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 ( </a:t>
            </a:r>
            <a:r>
              <a:rPr lang="en-US" dirty="0" err="1"/>
              <a:t>timski</a:t>
            </a:r>
            <a:r>
              <a:rPr lang="en-US" dirty="0"/>
              <a:t> rad, </a:t>
            </a:r>
            <a:r>
              <a:rPr lang="en-US" dirty="0" err="1"/>
              <a:t>projektna</a:t>
            </a:r>
            <a:r>
              <a:rPr lang="en-US" dirty="0"/>
              <a:t> </a:t>
            </a:r>
            <a:r>
              <a:rPr lang="en-US" dirty="0" err="1"/>
              <a:t>nastava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hr-HR" dirty="0" smtClean="0"/>
              <a:t>Poticanje i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hr-HR" dirty="0" err="1" smtClean="0"/>
              <a:t>ijevanje</a:t>
            </a:r>
            <a:r>
              <a:rPr lang="hr-HR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razvojne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reagira</a:t>
            </a:r>
            <a:r>
              <a:rPr lang="hr-HR" dirty="0" smtClean="0"/>
              <a:t>n</a:t>
            </a:r>
            <a:r>
              <a:rPr lang="en-US" dirty="0" smtClean="0"/>
              <a:t>j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 smtClean="0"/>
              <a:t>njima</a:t>
            </a:r>
            <a:r>
              <a:rPr lang="hr-HR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en-US" dirty="0" smtClean="0"/>
              <a:t> </a:t>
            </a:r>
            <a:r>
              <a:rPr lang="hr-HR" dirty="0"/>
              <a:t>I</a:t>
            </a:r>
            <a:r>
              <a:rPr lang="en-US" dirty="0" err="1" smtClean="0"/>
              <a:t>dentifi</a:t>
            </a:r>
            <a:r>
              <a:rPr lang="hr-HR" dirty="0" err="1" smtClean="0"/>
              <a:t>kacija</a:t>
            </a:r>
            <a:r>
              <a:rPr lang="hr-HR" dirty="0" smtClean="0"/>
              <a:t> </a:t>
            </a:r>
            <a:r>
              <a:rPr lang="en-US" dirty="0" err="1" smtClean="0"/>
              <a:t>teškoće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razrednoj</a:t>
            </a:r>
            <a:r>
              <a:rPr lang="en-US" dirty="0"/>
              <a:t> </a:t>
            </a:r>
            <a:r>
              <a:rPr lang="en-US" dirty="0" err="1"/>
              <a:t>klimi</a:t>
            </a:r>
            <a:r>
              <a:rPr lang="en-US" dirty="0"/>
              <a:t>, </a:t>
            </a:r>
            <a:r>
              <a:rPr lang="en-US" dirty="0" err="1"/>
              <a:t>uspješnosti</a:t>
            </a:r>
            <a:r>
              <a:rPr lang="en-US" dirty="0"/>
              <a:t>,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hr-HR" dirty="0" smtClean="0"/>
              <a:t>rada te razvijanje načina za poboljšanje rada u razrednom odjelu(upravljanje razredom).</a:t>
            </a:r>
          </a:p>
          <a:p>
            <a:pPr marL="0" indent="0" algn="just">
              <a:buNone/>
            </a:pPr>
            <a:r>
              <a:rPr lang="hr-HR" dirty="0" smtClean="0"/>
              <a:t>      Stručno usavršavanje i briga o profesionalnom radu.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9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 i briga roditeljima…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hr-HR" dirty="0" smtClean="0"/>
              <a:t>Učitelji kao i stručni suradnici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uspostavljanju</a:t>
            </a:r>
            <a:r>
              <a:rPr lang="en-US" dirty="0"/>
              <a:t> </a:t>
            </a:r>
            <a:r>
              <a:rPr lang="en-US" dirty="0" err="1"/>
              <a:t>kontakta</a:t>
            </a:r>
            <a:r>
              <a:rPr lang="en-US" dirty="0"/>
              <a:t> s </a:t>
            </a:r>
            <a:r>
              <a:rPr lang="en-US" dirty="0" err="1"/>
              <a:t>vanjskim</a:t>
            </a:r>
            <a:r>
              <a:rPr lang="en-US" dirty="0"/>
              <a:t> </a:t>
            </a:r>
            <a:r>
              <a:rPr lang="en-US" dirty="0" err="1"/>
              <a:t>institucijama</a:t>
            </a:r>
            <a:r>
              <a:rPr lang="en-US" dirty="0"/>
              <a:t>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učeniku</a:t>
            </a:r>
            <a:r>
              <a:rPr lang="en-US" dirty="0"/>
              <a:t> (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profesionalnu</a:t>
            </a:r>
            <a:r>
              <a:rPr lang="en-US" dirty="0"/>
              <a:t> </a:t>
            </a:r>
            <a:r>
              <a:rPr lang="en-US" dirty="0" err="1"/>
              <a:t>orijentaciju</a:t>
            </a:r>
            <a:r>
              <a:rPr lang="en-US" dirty="0"/>
              <a:t>, </a:t>
            </a:r>
            <a:r>
              <a:rPr lang="en-US" dirty="0" err="1"/>
              <a:t>centri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socijalnu</a:t>
            </a:r>
            <a:r>
              <a:rPr lang="en-US" dirty="0"/>
              <a:t> </a:t>
            </a:r>
            <a:r>
              <a:rPr lang="en-US" dirty="0" err="1"/>
              <a:t>skrb</a:t>
            </a:r>
            <a:r>
              <a:rPr lang="en-US" dirty="0"/>
              <a:t>,  </a:t>
            </a:r>
            <a:r>
              <a:rPr lang="en-US" dirty="0" err="1"/>
              <a:t>specijalizirane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mentalnim</a:t>
            </a:r>
            <a:r>
              <a:rPr lang="en-US" dirty="0"/>
              <a:t> </a:t>
            </a:r>
            <a:r>
              <a:rPr lang="en-US" dirty="0" err="1"/>
              <a:t>zdravljem</a:t>
            </a:r>
            <a:r>
              <a:rPr lang="en-US" dirty="0"/>
              <a:t>,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osmišljavanjem</a:t>
            </a:r>
            <a:r>
              <a:rPr lang="en-US" dirty="0"/>
              <a:t> </a:t>
            </a:r>
            <a:r>
              <a:rPr lang="en-US" dirty="0" err="1"/>
              <a:t>slobodnog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roditeljima</a:t>
            </a:r>
            <a:r>
              <a:rPr lang="en-US" dirty="0"/>
              <a:t>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vještine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 smtClean="0"/>
              <a:t>mogli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  pomoći djetetu u njihovim potrebama</a:t>
            </a:r>
            <a:r>
              <a:rPr lang="en-US" dirty="0" smtClean="0"/>
              <a:t> </a:t>
            </a:r>
            <a:r>
              <a:rPr lang="hr-HR" dirty="0" smtClean="0"/>
              <a:t>.</a:t>
            </a:r>
          </a:p>
          <a:p>
            <a:r>
              <a:rPr lang="hr-HR" dirty="0" smtClean="0"/>
              <a:t>Razvijati i podupirati toleranciju, sugestiju i razumijevanje(na roditeljskim sastancima, individualnim razgovorima)</a:t>
            </a:r>
          </a:p>
          <a:p>
            <a:r>
              <a:rPr lang="hr-HR" dirty="0" smtClean="0"/>
              <a:t>Uvažavati probleme i poteškoće  promatrati obitelj kao primarnu odgojnu zajednicu, te podizati kvalitetu odgoja).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djece kroz obitelj…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8629"/>
              </p:ext>
            </p:extLst>
          </p:nvPr>
        </p:nvGraphicFramePr>
        <p:xfrm>
          <a:off x="2410691" y="1773385"/>
          <a:ext cx="6119900" cy="4189162"/>
        </p:xfrm>
        <a:graphic>
          <a:graphicData uri="http://schemas.openxmlformats.org/drawingml/2006/table">
            <a:tbl>
              <a:tblPr firstRow="1" firstCol="1" bandRow="1"/>
              <a:tblGrid>
                <a:gridCol w="611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0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Strah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bespomoćnost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roditelja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8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Nedostatak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informacija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Nedovoljna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suradnja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zmjena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informacija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školom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8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5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Odbijanje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priznavanja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978953" y="0"/>
            <a:ext cx="231709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0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Obitelj i uloga obitelji u suvremenom društvu…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Tradicionalna </a:t>
            </a:r>
            <a:r>
              <a:rPr lang="hr-HR" dirty="0"/>
              <a:t>obiteljska struktura podrazumijevala je oca koji </a:t>
            </a:r>
            <a:br>
              <a:rPr lang="hr-HR" dirty="0"/>
            </a:br>
            <a:r>
              <a:rPr lang="hr-HR" dirty="0"/>
              <a:t>radi, te majku koja ostaje kod kuće. Uz roditelje i djecu, u tradicionalnu obiteljsku strukturu uključeni su i krvni srodnici </a:t>
            </a:r>
            <a:r>
              <a:rPr lang="hr-HR" dirty="0" smtClean="0"/>
              <a:t>obitelji.  </a:t>
            </a:r>
            <a:endParaRPr lang="hr-HR" dirty="0"/>
          </a:p>
          <a:p>
            <a:r>
              <a:rPr lang="hr-HR" dirty="0" smtClean="0"/>
              <a:t> </a:t>
            </a:r>
            <a:r>
              <a:rPr lang="hr-HR" dirty="0"/>
              <a:t>U suvremenom se društvu javljaju novi modeli </a:t>
            </a:r>
            <a:r>
              <a:rPr lang="hr-HR" dirty="0" smtClean="0"/>
              <a:t>obitelji, a </a:t>
            </a:r>
            <a:r>
              <a:rPr lang="hr-HR" dirty="0"/>
              <a:t>l</a:t>
            </a:r>
            <a:r>
              <a:rPr lang="hr-HR" dirty="0" smtClean="0"/>
              <a:t>iberalizam </a:t>
            </a:r>
            <a:r>
              <a:rPr lang="hr-HR" dirty="0"/>
              <a:t>je kao pokret imao najveći utjecaj na mišljenje i odluke </a:t>
            </a:r>
            <a:br>
              <a:rPr lang="hr-HR" dirty="0"/>
            </a:br>
            <a:r>
              <a:rPr lang="hr-HR" dirty="0"/>
              <a:t>pojedinaca vezano uz svoj, te tako i uz život obitelji</a:t>
            </a:r>
            <a:r>
              <a:rPr lang="hr-HR" dirty="0" smtClean="0"/>
              <a:t>. </a:t>
            </a:r>
            <a:r>
              <a:rPr lang="hr-HR" dirty="0"/>
              <a:t>Samim time to je </a:t>
            </a:r>
            <a:br>
              <a:rPr lang="hr-HR" dirty="0"/>
            </a:br>
            <a:r>
              <a:rPr lang="hr-HR" dirty="0"/>
              <a:t>doprinijelo velikom preokretu unutar </a:t>
            </a:r>
            <a:r>
              <a:rPr lang="hr-HR" dirty="0" smtClean="0"/>
              <a:t>obitelji</a:t>
            </a:r>
            <a:r>
              <a:rPr lang="hr-HR" dirty="0"/>
              <a:t>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1219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Definicija </a:t>
            </a:r>
            <a:r>
              <a:rPr lang="hr-HR" sz="3200" dirty="0" smtClean="0"/>
              <a:t>obitelji :</a:t>
            </a:r>
            <a:r>
              <a:rPr lang="hr-HR" dirty="0"/>
              <a:t>  </a:t>
            </a:r>
            <a:r>
              <a:rPr lang="hr-HR" dirty="0" smtClean="0"/>
              <a:t>                                                        </a:t>
            </a:r>
            <a:r>
              <a:rPr lang="hr-HR" sz="1300" dirty="0"/>
              <a:t/>
            </a:r>
            <a:br>
              <a:rPr lang="hr-HR" sz="1300" dirty="0"/>
            </a:br>
            <a:r>
              <a:rPr lang="hr-HR" sz="1300" dirty="0" smtClean="0"/>
              <a:t>„Zajednica  osoba</a:t>
            </a:r>
            <a:r>
              <a:rPr lang="hr-HR" sz="1300" dirty="0"/>
              <a:t>, najmanja društvena stanica i kao takva temelj za život svakog društva, te se </a:t>
            </a:r>
            <a:br>
              <a:rPr lang="hr-HR" sz="1300" dirty="0"/>
            </a:br>
            <a:r>
              <a:rPr lang="hr-HR" sz="1300" dirty="0"/>
              <a:t>smatra da se utemeljuje na zajedničkom životu krvnim srodstvom povezanih osoba, </a:t>
            </a:r>
            <a:br>
              <a:rPr lang="hr-HR" sz="1300" dirty="0"/>
            </a:br>
            <a:r>
              <a:rPr lang="hr-HR" sz="1300" dirty="0"/>
              <a:t>najčešće roditelja i djece, a mogu postojati i drugi članovi“ </a:t>
            </a:r>
            <a:r>
              <a:rPr lang="hr-HR" sz="1300" dirty="0" smtClean="0"/>
              <a:t>(Vukasović A.)</a:t>
            </a:r>
            <a:r>
              <a:rPr lang="hr-HR" sz="1300" dirty="0"/>
              <a:t/>
            </a:r>
            <a:br>
              <a:rPr lang="hr-HR" sz="1300" dirty="0"/>
            </a:br>
            <a:endParaRPr lang="hr-HR" sz="13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Suvremena</a:t>
            </a:r>
            <a:r>
              <a:rPr lang="hr-HR" dirty="0"/>
              <a:t>, moderna obitelj, suočena je s različitim problemima i pritiscima, koji potiču razvijanje osjećaja osamljenosti kod njenih članova, </a:t>
            </a:r>
            <a:br>
              <a:rPr lang="hr-HR" dirty="0"/>
            </a:br>
            <a:r>
              <a:rPr lang="hr-HR" dirty="0" smtClean="0"/>
              <a:t>kao </a:t>
            </a:r>
            <a:r>
              <a:rPr lang="hr-HR" dirty="0"/>
              <a:t>i osjećaj nemoći te nedovoljne kompetentnosti u odgoju djece </a:t>
            </a:r>
            <a:r>
              <a:rPr lang="hr-HR" dirty="0" smtClean="0"/>
              <a:t>i mladih.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Ubrzani </a:t>
            </a:r>
            <a:r>
              <a:rPr lang="hr-HR" dirty="0"/>
              <a:t>i stresni životni ritam uzrokovao je slabljenje </a:t>
            </a:r>
            <a:br>
              <a:rPr lang="hr-HR" dirty="0"/>
            </a:br>
            <a:r>
              <a:rPr lang="hr-HR" dirty="0"/>
              <a:t>društvenih veza i pogodovao nastanku brojnih egzistencijalnih problema s kojima se suočavaju današnje, moderne obitelji (</a:t>
            </a:r>
            <a:r>
              <a:rPr lang="hr-HR" dirty="0" err="1"/>
              <a:t>Miliša</a:t>
            </a:r>
            <a:r>
              <a:rPr lang="hr-HR" dirty="0"/>
              <a:t>, 2014). </a:t>
            </a:r>
          </a:p>
          <a:p>
            <a:r>
              <a:rPr lang="hr-HR" dirty="0"/>
              <a:t>Strukturalno gledajući u današnje vrijeme postoje različiti oblici obitelji, od obitelji </a:t>
            </a:r>
            <a:br>
              <a:rPr lang="hr-HR" dirty="0"/>
            </a:br>
            <a:r>
              <a:rPr lang="hr-HR" dirty="0"/>
              <a:t>sa djecom, obitelji bez djece, </a:t>
            </a:r>
            <a:r>
              <a:rPr lang="hr-HR" dirty="0" err="1"/>
              <a:t>jednoroditeljskih</a:t>
            </a:r>
            <a:r>
              <a:rPr lang="hr-HR" dirty="0"/>
              <a:t> obitelji, te se nikako ne može govoriti o obitelji kao o jedinstvenom </a:t>
            </a:r>
            <a:r>
              <a:rPr lang="hr-HR" dirty="0" smtClean="0"/>
              <a:t>modelu.</a:t>
            </a:r>
            <a:r>
              <a:rPr lang="hr-HR" dirty="0"/>
              <a:t/>
            </a:r>
            <a:br>
              <a:rPr lang="hr-HR" dirty="0"/>
            </a:br>
            <a:endParaRPr lang="hr-HR" dirty="0" smtClean="0"/>
          </a:p>
          <a:p>
            <a:r>
              <a:rPr lang="hr-HR" dirty="0" smtClean="0"/>
              <a:t>Svaka </a:t>
            </a:r>
            <a:r>
              <a:rPr lang="hr-HR" dirty="0"/>
              <a:t>takva zajednica ima neka svoja obilježja i neke svoje </a:t>
            </a:r>
            <a:r>
              <a:rPr lang="hr-HR" dirty="0" smtClean="0"/>
              <a:t>razlike,  </a:t>
            </a:r>
            <a:r>
              <a:rPr lang="hr-HR" dirty="0"/>
              <a:t>no generalno gledajući postoje dvije velike podjele </a:t>
            </a:r>
            <a:br>
              <a:rPr lang="hr-HR" dirty="0"/>
            </a:br>
            <a:r>
              <a:rPr lang="hr-HR" dirty="0" smtClean="0"/>
              <a:t>obitelji. </a:t>
            </a:r>
            <a:r>
              <a:rPr lang="hr-HR" dirty="0"/>
              <a:t>Prema Vukasoviću (1994.)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1521431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Crvena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645</TotalTime>
  <Words>1477</Words>
  <Application>Microsoft Office PowerPoint</Application>
  <PresentationFormat>Široki zaslon</PresentationFormat>
  <Paragraphs>138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Verdana</vt:lpstr>
      <vt:lpstr>Wingdings</vt:lpstr>
      <vt:lpstr>Wingdings 3</vt:lpstr>
      <vt:lpstr>Pramen</vt:lpstr>
      <vt:lpstr>Mentalno zdravlje učenika i poteškoće u ponašanju</vt:lpstr>
      <vt:lpstr>PowerPoint prezentacija</vt:lpstr>
      <vt:lpstr>Veća odgovornost, utjecaj, mogućnosti…</vt:lpstr>
      <vt:lpstr>Djeca moraju doživjeti, brigu, pomoć i potporu…</vt:lpstr>
      <vt:lpstr>Pomoć i briga kroz ulogu učitelja…</vt:lpstr>
      <vt:lpstr>Pomoć i briga roditeljima…</vt:lpstr>
      <vt:lpstr>Zaštita djece kroz obitelj…</vt:lpstr>
      <vt:lpstr>Obitelj i uloga obitelji u suvremenom društvu…</vt:lpstr>
      <vt:lpstr>Definicija obitelji :                                                           „Zajednica  osoba, najmanja društvena stanica i kao takva temelj za život svakog društva, te se  smatra da se utemeljuje na zajedničkom životu krvnim srodstvom povezanih osoba,  najčešće roditelja i djece, a mogu postojati i drugi članovi“ (Vukasović A.) </vt:lpstr>
      <vt:lpstr>PowerPoint prezentacija</vt:lpstr>
      <vt:lpstr>Iz ureda pravobraniteljice…</vt:lpstr>
      <vt:lpstr>Didaktička kultura škole….</vt:lpstr>
      <vt:lpstr>PowerPoint prezentacija</vt:lpstr>
      <vt:lpstr>Jačanje socijalnih i emocionalnih kompetencija učenika</vt:lpstr>
      <vt:lpstr>Očekivanja učenika i učitelja</vt:lpstr>
      <vt:lpstr>Zaštita učenika u odgojno-obrazovnim  ustanovama…</vt:lpstr>
      <vt:lpstr>Odgojno - obrazovni rad i zadani ciljevi… usmjeriti na razvoj učenika</vt:lpstr>
      <vt:lpstr>Uloga stručnog suradnika u školi…</vt:lpstr>
      <vt:lpstr>Pružanje sustavne podrške unutar odgojno-obrazovnog rada…</vt:lpstr>
      <vt:lpstr>PowerPoint prezentacija</vt:lpstr>
      <vt:lpstr>PowerPoint prezentacija</vt:lpstr>
      <vt:lpstr>Naglasak je…</vt:lpstr>
      <vt:lpstr>PowerPoint prezentacija</vt:lpstr>
      <vt:lpstr>Ranjive skupine…</vt:lpstr>
      <vt:lpstr>Literatura: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Mentalno zdravlje učenika i poteškoće u ponašanju</dc:title>
  <dc:creator>Windows User</dc:creator>
  <cp:lastModifiedBy>Ucionica3</cp:lastModifiedBy>
  <cp:revision>55</cp:revision>
  <dcterms:created xsi:type="dcterms:W3CDTF">2021-05-17T06:42:53Z</dcterms:created>
  <dcterms:modified xsi:type="dcterms:W3CDTF">2021-10-26T10:33:40Z</dcterms:modified>
</cp:coreProperties>
</file>