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77" r:id="rId9"/>
    <p:sldId id="265" r:id="rId10"/>
    <p:sldId id="266" r:id="rId11"/>
    <p:sldId id="274" r:id="rId12"/>
    <p:sldId id="267" r:id="rId13"/>
    <p:sldId id="269" r:id="rId14"/>
    <p:sldId id="271" r:id="rId15"/>
    <p:sldId id="275" r:id="rId16"/>
    <p:sldId id="276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3AD2CE"/>
    <a:srgbClr val="00CCFF"/>
    <a:srgbClr val="FF0066"/>
    <a:srgbClr val="0066C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F32040-AEF9-46E5-8AF1-F37E8E77C9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803719-AA86-4F34-9EDE-02348A2E9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</p:spPr>
        <p:txBody>
          <a:bodyPr>
            <a:normAutofit/>
          </a:bodyPr>
          <a:lstStyle/>
          <a:p>
            <a:r>
              <a:rPr lang="hr-HR" sz="3200" dirty="0"/>
              <a:t>Upute za školsku godinu 2020./2021.</a:t>
            </a:r>
            <a:br>
              <a:rPr lang="hr-HR" sz="3200" dirty="0"/>
            </a:br>
            <a:r>
              <a:rPr lang="hr-HR" sz="3200" dirty="0"/>
              <a:t>razredna nastava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066F7BF-E01E-4650-9143-17D64FD8D7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0320" y="5688535"/>
            <a:ext cx="7071360" cy="536125"/>
          </a:xfrm>
        </p:spPr>
        <p:txBody>
          <a:bodyPr>
            <a:normAutofit/>
          </a:bodyPr>
          <a:lstStyle/>
          <a:p>
            <a:r>
              <a:rPr lang="hr-HR" sz="1800">
                <a:solidFill>
                  <a:srgbClr val="FFFFFF"/>
                </a:solidFill>
              </a:rPr>
              <a:t>RUJAN, 2020. </a:t>
            </a: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B8C0EB2-C10C-42B9-BFAD-DF1446B2B8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15865" y="640555"/>
            <a:ext cx="3760270" cy="33120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69E3421-DF66-440D-8C55-2424537859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81500" y="806112"/>
            <a:ext cx="3429000" cy="2980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97AEEB5-B8C1-4FAA-8335-9106F8C09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728" y="970704"/>
            <a:ext cx="2828544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99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FAC315-D776-4B80-8FD1-043AF058F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302083"/>
            <a:ext cx="8039299" cy="1261674"/>
          </a:xfrm>
        </p:spPr>
        <p:txBody>
          <a:bodyPr>
            <a:normAutofit/>
          </a:bodyPr>
          <a:lstStyle/>
          <a:p>
            <a:r>
              <a:rPr lang="hr-HR" dirty="0"/>
              <a:t>PRIJE odlaska u školu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26FB6A-076D-4F67-812B-D0633A4E2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9" y="1878008"/>
            <a:ext cx="11131826" cy="4677909"/>
          </a:xfrm>
        </p:spPr>
        <p:txBody>
          <a:bodyPr>
            <a:normAutofit/>
          </a:bodyPr>
          <a:lstStyle/>
          <a:p>
            <a:pPr algn="just"/>
            <a:r>
              <a:rPr lang="hr-HR" sz="2000" b="1" dirty="0"/>
              <a:t>Svakodnevno mjerenje temperature</a:t>
            </a:r>
          </a:p>
          <a:p>
            <a:pPr lvl="1" algn="just"/>
            <a:r>
              <a:rPr lang="hr-HR" sz="1800" dirty="0"/>
              <a:t>Temperatura se bilježi u bilježnicu s potpisom roditelja</a:t>
            </a:r>
          </a:p>
          <a:p>
            <a:pPr lvl="1" algn="just"/>
            <a:r>
              <a:rPr lang="hr-HR" sz="1800" dirty="0"/>
              <a:t>Bilježnicu dijete nosi u školu, a na prvom satu učitelj provjerava (ovjerava potpisom)</a:t>
            </a:r>
          </a:p>
          <a:p>
            <a:pPr marL="228600" lvl="1" indent="0" algn="just">
              <a:buNone/>
            </a:pPr>
            <a:endParaRPr lang="hr-HR" sz="1800" dirty="0"/>
          </a:p>
          <a:p>
            <a:pPr algn="just"/>
            <a:r>
              <a:rPr lang="hr-HR" sz="2000" dirty="0"/>
              <a:t>N</a:t>
            </a:r>
            <a:r>
              <a:rPr lang="en-US" sz="2000" dirty="0"/>
              <a:t>e </a:t>
            </a:r>
            <a:r>
              <a:rPr lang="en-US" sz="2000" dirty="0" err="1"/>
              <a:t>dovod</a:t>
            </a:r>
            <a:r>
              <a:rPr lang="hr-HR" sz="2000" dirty="0" err="1"/>
              <a:t>ite</a:t>
            </a:r>
            <a:r>
              <a:rPr lang="en-US" sz="2000" dirty="0"/>
              <a:t> </a:t>
            </a:r>
            <a:r>
              <a:rPr lang="en-US" sz="2000" dirty="0" err="1"/>
              <a:t>dijete</a:t>
            </a:r>
            <a:r>
              <a:rPr lang="en-US" sz="2000" dirty="0"/>
              <a:t>/</a:t>
            </a:r>
            <a:r>
              <a:rPr lang="en-US" sz="2000" dirty="0" err="1"/>
              <a:t>učenika</a:t>
            </a:r>
            <a:r>
              <a:rPr lang="en-US" sz="2000" dirty="0"/>
              <a:t> u </a:t>
            </a:r>
            <a:r>
              <a:rPr lang="en-US" sz="2000" dirty="0" err="1"/>
              <a:t>ustanovu</a:t>
            </a:r>
            <a:r>
              <a:rPr lang="en-US" sz="2000" dirty="0"/>
              <a:t> </a:t>
            </a:r>
            <a:r>
              <a:rPr lang="en-US" sz="2000" dirty="0" err="1"/>
              <a:t>ukoliko</a:t>
            </a:r>
            <a:r>
              <a:rPr lang="hr-HR" sz="2000" dirty="0"/>
              <a:t>:</a:t>
            </a:r>
          </a:p>
          <a:p>
            <a:pPr lvl="1" algn="just"/>
            <a:r>
              <a:rPr lang="en-US" sz="1800" dirty="0" err="1"/>
              <a:t>ima</a:t>
            </a:r>
            <a:r>
              <a:rPr lang="en-US" sz="1800" dirty="0"/>
              <a:t> </a:t>
            </a:r>
            <a:r>
              <a:rPr lang="en-US" sz="1800" dirty="0" err="1"/>
              <a:t>simptome</a:t>
            </a:r>
            <a:r>
              <a:rPr lang="en-US" sz="1800" dirty="0"/>
              <a:t> </a:t>
            </a:r>
            <a:r>
              <a:rPr lang="en-US" sz="1800" dirty="0" err="1"/>
              <a:t>zarazne</a:t>
            </a:r>
            <a:r>
              <a:rPr lang="en-US" sz="1800" dirty="0"/>
              <a:t> </a:t>
            </a:r>
            <a:r>
              <a:rPr lang="en-US" sz="1800" dirty="0" err="1"/>
              <a:t>bolesti</a:t>
            </a:r>
            <a:r>
              <a:rPr lang="en-US" sz="1800" dirty="0"/>
              <a:t> (</a:t>
            </a:r>
            <a:r>
              <a:rPr lang="en-US" sz="1800" dirty="0" err="1"/>
              <a:t>npr</a:t>
            </a:r>
            <a:r>
              <a:rPr lang="en-US" sz="1800" dirty="0"/>
              <a:t>. </a:t>
            </a:r>
            <a:r>
              <a:rPr lang="en-US" sz="1800" dirty="0" err="1"/>
              <a:t>povišena</a:t>
            </a:r>
            <a:r>
              <a:rPr lang="en-US" sz="1800" dirty="0"/>
              <a:t> </a:t>
            </a:r>
            <a:r>
              <a:rPr lang="en-US" sz="1800" dirty="0" err="1"/>
              <a:t>tjelesna</a:t>
            </a:r>
            <a:r>
              <a:rPr lang="en-US" sz="1800" dirty="0"/>
              <a:t> </a:t>
            </a:r>
            <a:r>
              <a:rPr lang="en-US" sz="1800" dirty="0" err="1"/>
              <a:t>temperatura</a:t>
            </a:r>
            <a:r>
              <a:rPr lang="en-US" sz="1800" dirty="0"/>
              <a:t>, </a:t>
            </a:r>
            <a:r>
              <a:rPr lang="en-US" sz="1800" dirty="0" err="1"/>
              <a:t>kašalj</a:t>
            </a:r>
            <a:r>
              <a:rPr lang="en-US" sz="1800" dirty="0"/>
              <a:t>, </a:t>
            </a:r>
            <a:r>
              <a:rPr lang="en-US" sz="1800" dirty="0" err="1"/>
              <a:t>poteškoće</a:t>
            </a:r>
            <a:r>
              <a:rPr lang="en-US" sz="1800" dirty="0"/>
              <a:t> u </a:t>
            </a:r>
            <a:r>
              <a:rPr lang="en-US" sz="1800" dirty="0" err="1"/>
              <a:t>disanju</a:t>
            </a:r>
            <a:r>
              <a:rPr lang="en-US" sz="1800" dirty="0"/>
              <a:t>, </a:t>
            </a:r>
            <a:r>
              <a:rPr lang="en-US" sz="1800" dirty="0" err="1"/>
              <a:t>poremećaj</a:t>
            </a:r>
            <a:r>
              <a:rPr lang="en-US" sz="1800" dirty="0"/>
              <a:t> </a:t>
            </a:r>
            <a:r>
              <a:rPr lang="en-US" sz="1800" dirty="0" err="1"/>
              <a:t>osjeta</a:t>
            </a:r>
            <a:r>
              <a:rPr lang="en-US" sz="1800" dirty="0"/>
              <a:t> </a:t>
            </a:r>
            <a:r>
              <a:rPr lang="en-US" sz="1800" dirty="0" err="1"/>
              <a:t>njuha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okusa</a:t>
            </a:r>
            <a:r>
              <a:rPr lang="en-US" sz="1800" dirty="0"/>
              <a:t>, </a:t>
            </a:r>
            <a:r>
              <a:rPr lang="en-US" sz="1800" dirty="0" err="1"/>
              <a:t>grlobolja</a:t>
            </a:r>
            <a:r>
              <a:rPr lang="en-US" sz="1800" dirty="0"/>
              <a:t>, </a:t>
            </a:r>
            <a:r>
              <a:rPr lang="en-US" sz="1800" dirty="0" err="1"/>
              <a:t>proljev</a:t>
            </a:r>
            <a:r>
              <a:rPr lang="en-US" sz="1800" dirty="0"/>
              <a:t>, </a:t>
            </a:r>
            <a:r>
              <a:rPr lang="en-US" sz="1800" dirty="0" err="1"/>
              <a:t>povraćanje</a:t>
            </a:r>
            <a:r>
              <a:rPr lang="en-US" sz="1800" dirty="0"/>
              <a:t>)</a:t>
            </a:r>
            <a:endParaRPr lang="hr-HR" sz="1800" dirty="0"/>
          </a:p>
          <a:p>
            <a:pPr lvl="1" algn="just"/>
            <a:r>
              <a:rPr lang="en-US" sz="1800" dirty="0" err="1"/>
              <a:t>ima</a:t>
            </a:r>
            <a:r>
              <a:rPr lang="en-US" sz="1800" dirty="0"/>
              <a:t> </a:t>
            </a:r>
            <a:r>
              <a:rPr lang="en-US" sz="1800" dirty="0" err="1"/>
              <a:t>izrečenu</a:t>
            </a:r>
            <a:r>
              <a:rPr lang="en-US" sz="1800" dirty="0"/>
              <a:t> </a:t>
            </a:r>
            <a:r>
              <a:rPr lang="en-US" sz="1800" dirty="0" err="1"/>
              <a:t>mjeru</a:t>
            </a:r>
            <a:r>
              <a:rPr lang="en-US" sz="1800" dirty="0"/>
              <a:t> </a:t>
            </a:r>
            <a:r>
              <a:rPr lang="en-US" sz="1800" dirty="0" err="1"/>
              <a:t>samoizolacije</a:t>
            </a:r>
            <a:r>
              <a:rPr lang="en-US" sz="1800" dirty="0"/>
              <a:t> </a:t>
            </a:r>
            <a:endParaRPr lang="hr-HR" sz="1800" dirty="0"/>
          </a:p>
          <a:p>
            <a:pPr lvl="1" algn="just"/>
            <a:r>
              <a:rPr lang="en-US" sz="1800" dirty="0" err="1"/>
              <a:t>ima</a:t>
            </a:r>
            <a:r>
              <a:rPr lang="hr-HR" sz="1800" dirty="0"/>
              <a:t>te</a:t>
            </a:r>
            <a:r>
              <a:rPr lang="en-US" sz="1800" dirty="0"/>
              <a:t> </a:t>
            </a:r>
            <a:r>
              <a:rPr lang="en-US" sz="1800" dirty="0" err="1"/>
              <a:t>saznanja</a:t>
            </a:r>
            <a:r>
              <a:rPr lang="en-US" sz="1800" dirty="0"/>
              <a:t> da je </a:t>
            </a:r>
            <a:r>
              <a:rPr lang="en-US" sz="1800" dirty="0" err="1"/>
              <a:t>zaraženo</a:t>
            </a:r>
            <a:r>
              <a:rPr lang="en-US" sz="1800" dirty="0"/>
              <a:t> s COVID-19</a:t>
            </a:r>
            <a:endParaRPr lang="hr-HR" sz="1800" dirty="0"/>
          </a:p>
          <a:p>
            <a:pPr marL="228600" lvl="1" indent="0" algn="just">
              <a:buNone/>
            </a:pPr>
            <a:endParaRPr lang="hr-HR" sz="18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5BFFB1C-E16C-4B56-AB2A-AF947A6F3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4969"/>
            <a:ext cx="87790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17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FAC315-D776-4B80-8FD1-043AF058F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302083"/>
            <a:ext cx="8039299" cy="1261674"/>
          </a:xfrm>
        </p:spPr>
        <p:txBody>
          <a:bodyPr>
            <a:normAutofit/>
          </a:bodyPr>
          <a:lstStyle/>
          <a:p>
            <a:r>
              <a:rPr lang="hr-HR" dirty="0"/>
              <a:t>PRIJE odlaska u školu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26FB6A-076D-4F67-812B-D0633A4E2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9" y="1878008"/>
            <a:ext cx="11131826" cy="467790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Poticati</a:t>
            </a:r>
            <a:r>
              <a:rPr lang="en-US" sz="2000" dirty="0"/>
              <a:t> </a:t>
            </a:r>
            <a:r>
              <a:rPr lang="en-US" sz="2000" dirty="0" err="1"/>
              <a:t>djecu</a:t>
            </a:r>
            <a:r>
              <a:rPr lang="en-US" sz="2000" dirty="0"/>
              <a:t> </a:t>
            </a:r>
            <a:r>
              <a:rPr lang="en-US" sz="2000" dirty="0" err="1"/>
              <a:t>odgojnim</a:t>
            </a:r>
            <a:r>
              <a:rPr lang="en-US" sz="2000" dirty="0"/>
              <a:t> </a:t>
            </a:r>
            <a:r>
              <a:rPr lang="en-US" sz="2000" dirty="0" err="1"/>
              <a:t>metodama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b="1" dirty="0" err="1"/>
              <a:t>držanje</a:t>
            </a:r>
            <a:r>
              <a:rPr lang="en-US" sz="2000" b="1" dirty="0"/>
              <a:t> </a:t>
            </a:r>
            <a:r>
              <a:rPr lang="en-US" sz="2000" b="1" dirty="0" err="1"/>
              <a:t>razmaka</a:t>
            </a:r>
            <a:r>
              <a:rPr lang="en-US" sz="2000" dirty="0"/>
              <a:t> u </a:t>
            </a:r>
            <a:r>
              <a:rPr lang="en-US" sz="2000" dirty="0" err="1"/>
              <a:t>odnosu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ostalu</a:t>
            </a:r>
            <a:r>
              <a:rPr lang="en-US" sz="2000" dirty="0"/>
              <a:t> </a:t>
            </a:r>
            <a:r>
              <a:rPr lang="en-US" sz="2000" dirty="0" err="1"/>
              <a:t>djecu</a:t>
            </a:r>
            <a:r>
              <a:rPr lang="en-US" sz="2000" dirty="0"/>
              <a:t>, </a:t>
            </a:r>
            <a:r>
              <a:rPr lang="en-US" sz="2000" dirty="0" err="1"/>
              <a:t>pojačanu</a:t>
            </a:r>
            <a:r>
              <a:rPr lang="en-US" sz="2000" dirty="0"/>
              <a:t> </a:t>
            </a:r>
            <a:r>
              <a:rPr lang="en-US" sz="2000" dirty="0" err="1"/>
              <a:t>osobnu</a:t>
            </a:r>
            <a:r>
              <a:rPr lang="en-US" sz="2000" dirty="0"/>
              <a:t> </a:t>
            </a:r>
            <a:r>
              <a:rPr lang="en-US" sz="2000" dirty="0" err="1"/>
              <a:t>higijenu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je </a:t>
            </a:r>
            <a:r>
              <a:rPr lang="en-US" sz="2000" dirty="0" err="1"/>
              <a:t>redovito</a:t>
            </a:r>
            <a:r>
              <a:rPr lang="en-US" sz="2000" dirty="0"/>
              <a:t> </a:t>
            </a:r>
            <a:r>
              <a:rPr lang="en-US" sz="2000" dirty="0" err="1"/>
              <a:t>pranje</a:t>
            </a:r>
            <a:r>
              <a:rPr lang="en-US" sz="2000" dirty="0"/>
              <a:t> </a:t>
            </a:r>
            <a:r>
              <a:rPr lang="en-US" sz="2000" dirty="0" err="1"/>
              <a:t>ruku</a:t>
            </a:r>
            <a:endParaRPr lang="hr-HR" sz="2000" dirty="0"/>
          </a:p>
          <a:p>
            <a:pPr algn="just">
              <a:lnSpc>
                <a:spcPct val="150000"/>
              </a:lnSpc>
            </a:pPr>
            <a:r>
              <a:rPr lang="en-US" sz="2000" dirty="0" err="1"/>
              <a:t>Poticati</a:t>
            </a:r>
            <a:r>
              <a:rPr lang="en-US" sz="2000" dirty="0"/>
              <a:t> </a:t>
            </a:r>
            <a:r>
              <a:rPr lang="en-US" sz="2000" dirty="0" err="1"/>
              <a:t>učenike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b="1" dirty="0" err="1"/>
              <a:t>smanjenje</a:t>
            </a:r>
            <a:r>
              <a:rPr lang="en-US" sz="2000" b="1" dirty="0"/>
              <a:t> </a:t>
            </a:r>
            <a:r>
              <a:rPr lang="en-US" sz="2000" b="1" dirty="0" err="1"/>
              <a:t>bliskog</a:t>
            </a:r>
            <a:r>
              <a:rPr lang="en-US" sz="2000" b="1" dirty="0"/>
              <a:t> </a:t>
            </a:r>
            <a:r>
              <a:rPr lang="en-US" sz="2000" b="1" dirty="0" err="1"/>
              <a:t>kontakta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učenicima</a:t>
            </a:r>
            <a:r>
              <a:rPr lang="en-US" sz="2000" b="1" dirty="0"/>
              <a:t> </a:t>
            </a:r>
            <a:r>
              <a:rPr lang="en-US" sz="2000" b="1" dirty="0" err="1"/>
              <a:t>iz</a:t>
            </a:r>
            <a:r>
              <a:rPr lang="en-US" sz="2000" b="1" dirty="0"/>
              <a:t> </a:t>
            </a:r>
            <a:r>
              <a:rPr lang="en-US" sz="2000" b="1" dirty="0" err="1"/>
              <a:t>drugih</a:t>
            </a:r>
            <a:r>
              <a:rPr lang="en-US" sz="2000" b="1" dirty="0"/>
              <a:t> </a:t>
            </a:r>
            <a:r>
              <a:rPr lang="en-US" sz="2000" b="1" dirty="0" err="1"/>
              <a:t>razrednih</a:t>
            </a:r>
            <a:r>
              <a:rPr lang="en-US" sz="2000" b="1" dirty="0"/>
              <a:t> </a:t>
            </a:r>
            <a:r>
              <a:rPr lang="en-US" sz="2000" b="1" dirty="0" err="1"/>
              <a:t>odjeljenja</a:t>
            </a:r>
            <a:endParaRPr lang="hr-HR" sz="2000" b="1" dirty="0"/>
          </a:p>
          <a:p>
            <a:pPr algn="just">
              <a:lnSpc>
                <a:spcPct val="150000"/>
              </a:lnSpc>
            </a:pPr>
            <a:r>
              <a:rPr lang="en-US" sz="2000" dirty="0" err="1"/>
              <a:t>Treba</a:t>
            </a:r>
            <a:r>
              <a:rPr lang="en-US" sz="2000" dirty="0"/>
              <a:t> se </a:t>
            </a:r>
            <a:r>
              <a:rPr lang="en-US" sz="2000" dirty="0" err="1"/>
              <a:t>poticati</a:t>
            </a:r>
            <a:r>
              <a:rPr lang="en-US" sz="2000" dirty="0"/>
              <a:t>  </a:t>
            </a:r>
            <a:r>
              <a:rPr lang="en-US" sz="2000" dirty="0" err="1"/>
              <a:t>učenike</a:t>
            </a:r>
            <a:r>
              <a:rPr lang="en-US" sz="2000" dirty="0"/>
              <a:t> da </a:t>
            </a:r>
            <a:r>
              <a:rPr lang="en-US" sz="2000" b="1" dirty="0"/>
              <a:t>ne </a:t>
            </a:r>
            <a:r>
              <a:rPr lang="en-US" sz="2000" b="1" dirty="0" err="1"/>
              <a:t>dijele</a:t>
            </a:r>
            <a:r>
              <a:rPr lang="en-US" sz="2000" b="1" dirty="0"/>
              <a:t> </a:t>
            </a:r>
            <a:r>
              <a:rPr lang="en-US" sz="2000" b="1" dirty="0" err="1"/>
              <a:t>svoj</a:t>
            </a:r>
            <a:r>
              <a:rPr lang="en-US" sz="2000" b="1" dirty="0"/>
              <a:t> </a:t>
            </a:r>
            <a:r>
              <a:rPr lang="en-US" sz="2000" b="1" dirty="0" err="1"/>
              <a:t>pribor</a:t>
            </a:r>
            <a:r>
              <a:rPr lang="en-US" sz="2000" b="1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ostalom</a:t>
            </a:r>
            <a:r>
              <a:rPr lang="en-US" sz="2000" dirty="0"/>
              <a:t> </a:t>
            </a:r>
            <a:r>
              <a:rPr lang="en-US" sz="2000" dirty="0" err="1"/>
              <a:t>djecom</a:t>
            </a:r>
            <a:endParaRPr lang="hr-HR" sz="2000" dirty="0"/>
          </a:p>
          <a:p>
            <a:pPr algn="just">
              <a:lnSpc>
                <a:spcPct val="150000"/>
              </a:lnSpc>
            </a:pPr>
            <a:r>
              <a:rPr lang="en-US" sz="2000" dirty="0" err="1"/>
              <a:t>Roditeljima</a:t>
            </a:r>
            <a:r>
              <a:rPr lang="en-US" sz="2000" dirty="0"/>
              <a:t> se </a:t>
            </a:r>
            <a:r>
              <a:rPr lang="en-US" sz="2000" dirty="0" err="1"/>
              <a:t>preporučuje</a:t>
            </a:r>
            <a:r>
              <a:rPr lang="en-US" sz="2000" dirty="0"/>
              <a:t> da </a:t>
            </a:r>
            <a:r>
              <a:rPr lang="en-US" sz="2000" b="1" dirty="0" err="1"/>
              <a:t>djeca</a:t>
            </a:r>
            <a:r>
              <a:rPr lang="en-US" sz="2000" b="1" dirty="0"/>
              <a:t> nose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sobom</a:t>
            </a:r>
            <a:r>
              <a:rPr lang="en-US" sz="2000" b="1" dirty="0"/>
              <a:t>  </a:t>
            </a:r>
            <a:r>
              <a:rPr lang="en-US" sz="2000" b="1" dirty="0" err="1"/>
              <a:t>užinu</a:t>
            </a:r>
            <a:r>
              <a:rPr lang="en-US" sz="2000" dirty="0"/>
              <a:t>  </a:t>
            </a:r>
            <a:r>
              <a:rPr lang="en-US" sz="2000" dirty="0" err="1"/>
              <a:t>kako</a:t>
            </a:r>
            <a:r>
              <a:rPr lang="en-US" sz="2000" dirty="0"/>
              <a:t> bi se </a:t>
            </a:r>
            <a:r>
              <a:rPr lang="en-US" sz="2000" dirty="0" err="1"/>
              <a:t>izbjegli</a:t>
            </a:r>
            <a:r>
              <a:rPr lang="en-US" sz="2000" dirty="0"/>
              <a:t> </a:t>
            </a:r>
            <a:r>
              <a:rPr lang="en-US" sz="2000" dirty="0" err="1"/>
              <a:t>veći</a:t>
            </a:r>
            <a:r>
              <a:rPr lang="en-US" sz="2000" dirty="0"/>
              <a:t> </a:t>
            </a:r>
            <a:r>
              <a:rPr lang="en-US" sz="2000" dirty="0" err="1"/>
              <a:t>fizički</a:t>
            </a:r>
            <a:r>
              <a:rPr lang="en-US" sz="2000" dirty="0"/>
              <a:t> </a:t>
            </a:r>
            <a:r>
              <a:rPr lang="en-US" sz="2000" dirty="0" err="1"/>
              <a:t>kontakti</a:t>
            </a:r>
            <a:r>
              <a:rPr lang="hr-HR" sz="2000" dirty="0"/>
              <a:t>  (n</a:t>
            </a:r>
            <a:r>
              <a:rPr lang="en-US" sz="2000" dirty="0" err="1"/>
              <a:t>eće</a:t>
            </a:r>
            <a:r>
              <a:rPr lang="en-US" sz="2000" dirty="0"/>
              <a:t>  </a:t>
            </a:r>
            <a:r>
              <a:rPr lang="en-US" sz="2000" dirty="0" err="1"/>
              <a:t>im</a:t>
            </a:r>
            <a:r>
              <a:rPr lang="en-US" sz="2000" dirty="0"/>
              <a:t> </a:t>
            </a:r>
            <a:r>
              <a:rPr lang="en-US" sz="2000" dirty="0" err="1"/>
              <a:t>biti</a:t>
            </a:r>
            <a:r>
              <a:rPr lang="en-US" sz="2000" dirty="0"/>
              <a:t> </a:t>
            </a:r>
            <a:r>
              <a:rPr lang="en-US" sz="2000" dirty="0" err="1"/>
              <a:t>omogućen</a:t>
            </a:r>
            <a:r>
              <a:rPr lang="en-US" sz="2000" dirty="0"/>
              <a:t> </a:t>
            </a:r>
            <a:r>
              <a:rPr lang="en-US" sz="2000" dirty="0" err="1"/>
              <a:t>odlazak</a:t>
            </a:r>
            <a:r>
              <a:rPr lang="en-US" sz="2000" dirty="0"/>
              <a:t> u </a:t>
            </a:r>
            <a:r>
              <a:rPr lang="en-US" sz="2000" dirty="0" err="1"/>
              <a:t>trgovinu</a:t>
            </a:r>
            <a:r>
              <a:rPr lang="hr-HR" sz="2000" dirty="0"/>
              <a:t>)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5BFFB1C-E16C-4B56-AB2A-AF947A6F3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4969"/>
            <a:ext cx="87790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23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FAC315-D776-4B80-8FD1-043AF058F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302083"/>
            <a:ext cx="8039299" cy="1261674"/>
          </a:xfrm>
        </p:spPr>
        <p:txBody>
          <a:bodyPr>
            <a:normAutofit/>
          </a:bodyPr>
          <a:lstStyle/>
          <a:p>
            <a:r>
              <a:rPr lang="hr-HR" dirty="0"/>
              <a:t>PRIJE odlaska u školu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26FB6A-076D-4F67-812B-D0633A4E2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9" y="1878008"/>
            <a:ext cx="11131826" cy="467790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Roditelji</a:t>
            </a:r>
            <a:r>
              <a:rPr lang="en-US" sz="2000" dirty="0"/>
              <a:t>  </a:t>
            </a:r>
            <a:r>
              <a:rPr lang="en-US" sz="2000" b="1" dirty="0"/>
              <a:t>ne </a:t>
            </a:r>
            <a:r>
              <a:rPr lang="en-US" sz="2000" b="1" dirty="0" err="1"/>
              <a:t>dolaze</a:t>
            </a:r>
            <a:r>
              <a:rPr lang="en-US" sz="2000" b="1" dirty="0"/>
              <a:t> u </a:t>
            </a:r>
            <a:r>
              <a:rPr lang="en-US" sz="2000" b="1" dirty="0" err="1"/>
              <a:t>pratnji</a:t>
            </a:r>
            <a:r>
              <a:rPr lang="en-US" sz="2000" b="1" dirty="0"/>
              <a:t> </a:t>
            </a:r>
            <a:r>
              <a:rPr lang="en-US" sz="2000" b="1" dirty="0" err="1"/>
              <a:t>djeteta</a:t>
            </a:r>
            <a:r>
              <a:rPr lang="en-US" sz="2000" b="1" dirty="0"/>
              <a:t>/</a:t>
            </a:r>
            <a:r>
              <a:rPr lang="en-US" sz="2000" b="1" dirty="0" err="1"/>
              <a:t>učenika</a:t>
            </a:r>
            <a:r>
              <a:rPr lang="en-US" sz="2000" dirty="0"/>
              <a:t>. </a:t>
            </a:r>
            <a:r>
              <a:rPr lang="en-US" sz="2000" dirty="0" err="1"/>
              <a:t>ako</a:t>
            </a:r>
            <a:r>
              <a:rPr lang="en-US" sz="2000" dirty="0"/>
              <a:t> </a:t>
            </a:r>
            <a:r>
              <a:rPr lang="en-US" sz="2000" dirty="0" err="1"/>
              <a:t>imaju</a:t>
            </a:r>
            <a:r>
              <a:rPr lang="en-US" sz="2000" dirty="0"/>
              <a:t> </a:t>
            </a:r>
            <a:r>
              <a:rPr lang="en-US" sz="2000" dirty="0" err="1"/>
              <a:t>simptome</a:t>
            </a:r>
            <a:r>
              <a:rPr lang="en-US" sz="2000" dirty="0"/>
              <a:t> </a:t>
            </a:r>
            <a:r>
              <a:rPr lang="en-US" sz="2000" dirty="0" err="1"/>
              <a:t>zarazne</a:t>
            </a:r>
            <a:r>
              <a:rPr lang="en-US" sz="2000" dirty="0"/>
              <a:t> </a:t>
            </a:r>
            <a:r>
              <a:rPr lang="en-US" sz="2000" dirty="0" err="1"/>
              <a:t>bolesti</a:t>
            </a:r>
            <a:r>
              <a:rPr lang="en-US" sz="2000" dirty="0"/>
              <a:t> (</a:t>
            </a:r>
            <a:r>
              <a:rPr lang="en-US" sz="2000" dirty="0" err="1"/>
              <a:t>npr</a:t>
            </a:r>
            <a:r>
              <a:rPr lang="en-US" sz="2000" dirty="0"/>
              <a:t>. </a:t>
            </a:r>
            <a:r>
              <a:rPr lang="en-US" sz="2000" dirty="0" err="1"/>
              <a:t>povišena</a:t>
            </a:r>
            <a:r>
              <a:rPr lang="en-US" sz="2000" dirty="0"/>
              <a:t>   </a:t>
            </a:r>
            <a:r>
              <a:rPr lang="en-US" sz="2000" dirty="0" err="1"/>
              <a:t>tjelesna</a:t>
            </a:r>
            <a:r>
              <a:rPr lang="en-US" sz="2000" dirty="0"/>
              <a:t> </a:t>
            </a:r>
            <a:r>
              <a:rPr lang="en-US" sz="2000" dirty="0" err="1"/>
              <a:t>temperatura</a:t>
            </a:r>
            <a:r>
              <a:rPr lang="en-US" sz="2000" dirty="0"/>
              <a:t>, </a:t>
            </a:r>
            <a:r>
              <a:rPr lang="en-US" sz="2000" dirty="0" err="1"/>
              <a:t>kašalj</a:t>
            </a:r>
            <a:r>
              <a:rPr lang="en-US" sz="2000" dirty="0"/>
              <a:t>, </a:t>
            </a:r>
            <a:r>
              <a:rPr lang="en-US" sz="2000" dirty="0" err="1"/>
              <a:t>poteškoće</a:t>
            </a:r>
            <a:r>
              <a:rPr lang="en-US" sz="2000" dirty="0"/>
              <a:t> u </a:t>
            </a:r>
            <a:r>
              <a:rPr lang="en-US" sz="2000" dirty="0" err="1"/>
              <a:t>disanju</a:t>
            </a:r>
            <a:r>
              <a:rPr lang="en-US" sz="2000" dirty="0"/>
              <a:t>, </a:t>
            </a:r>
            <a:r>
              <a:rPr lang="en-US" sz="2000" dirty="0" err="1"/>
              <a:t>poremećaj</a:t>
            </a:r>
            <a:r>
              <a:rPr lang="en-US" sz="2000" dirty="0"/>
              <a:t> </a:t>
            </a:r>
            <a:r>
              <a:rPr lang="en-US" sz="2000" dirty="0" err="1"/>
              <a:t>osjeta</a:t>
            </a:r>
            <a:r>
              <a:rPr lang="en-US" sz="2000" dirty="0"/>
              <a:t> </a:t>
            </a:r>
            <a:r>
              <a:rPr lang="en-US" sz="2000" dirty="0" err="1"/>
              <a:t>njuha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okusa</a:t>
            </a:r>
            <a:r>
              <a:rPr lang="en-US" sz="2000" dirty="0"/>
              <a:t>, </a:t>
            </a:r>
            <a:r>
              <a:rPr lang="en-US" sz="2000" dirty="0" err="1"/>
              <a:t>grlobolja</a:t>
            </a:r>
            <a:r>
              <a:rPr lang="en-US" sz="2000" dirty="0"/>
              <a:t>, </a:t>
            </a:r>
            <a:r>
              <a:rPr lang="en-US" sz="2000" dirty="0" err="1"/>
              <a:t>proljev</a:t>
            </a:r>
            <a:r>
              <a:rPr lang="en-US" sz="2000" dirty="0"/>
              <a:t>, </a:t>
            </a:r>
            <a:r>
              <a:rPr lang="en-US" sz="2000" dirty="0" err="1"/>
              <a:t>povraćanje</a:t>
            </a:r>
            <a:r>
              <a:rPr lang="en-US" sz="2000" dirty="0"/>
              <a:t>), </a:t>
            </a:r>
            <a:r>
              <a:rPr lang="en-US" sz="2000" dirty="0" err="1"/>
              <a:t>ako</a:t>
            </a:r>
            <a:r>
              <a:rPr lang="en-US" sz="2000" dirty="0"/>
              <a:t> </a:t>
            </a:r>
            <a:r>
              <a:rPr lang="en-US" sz="2000" dirty="0" err="1"/>
              <a:t>im</a:t>
            </a:r>
            <a:r>
              <a:rPr lang="en-US" sz="2000" dirty="0"/>
              <a:t> je </a:t>
            </a:r>
            <a:r>
              <a:rPr lang="en-US" sz="2000" dirty="0" err="1"/>
              <a:t>izrečena</a:t>
            </a:r>
            <a:r>
              <a:rPr lang="en-US" sz="2000" dirty="0"/>
              <a:t> </a:t>
            </a:r>
            <a:r>
              <a:rPr lang="en-US" sz="2000" dirty="0" err="1"/>
              <a:t>mjera</a:t>
            </a:r>
            <a:r>
              <a:rPr lang="en-US" sz="2000" dirty="0"/>
              <a:t> </a:t>
            </a:r>
            <a:r>
              <a:rPr lang="en-US" sz="2000" dirty="0" err="1"/>
              <a:t>samoizolacije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ako</a:t>
            </a:r>
            <a:r>
              <a:rPr lang="en-US" sz="2000" dirty="0"/>
              <a:t> </a:t>
            </a:r>
            <a:r>
              <a:rPr lang="en-US" sz="2000" dirty="0" err="1"/>
              <a:t>imaju</a:t>
            </a:r>
            <a:r>
              <a:rPr lang="en-US" sz="2000" dirty="0"/>
              <a:t> </a:t>
            </a:r>
            <a:r>
              <a:rPr lang="en-US" sz="2000" dirty="0" err="1"/>
              <a:t>saznanja</a:t>
            </a:r>
            <a:r>
              <a:rPr lang="en-US" sz="2000" dirty="0"/>
              <a:t> da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zaraženi</a:t>
            </a:r>
            <a:r>
              <a:rPr lang="en-US" sz="2000" dirty="0"/>
              <a:t> s COVID-19 </a:t>
            </a:r>
          </a:p>
          <a:p>
            <a:endParaRPr lang="en-US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5BFFB1C-E16C-4B56-AB2A-AF947A6F3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4969"/>
            <a:ext cx="87790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38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FAC315-D776-4B80-8FD1-043AF058F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302083"/>
            <a:ext cx="8039299" cy="1261674"/>
          </a:xfrm>
        </p:spPr>
        <p:txBody>
          <a:bodyPr>
            <a:normAutofit/>
          </a:bodyPr>
          <a:lstStyle/>
          <a:p>
            <a:r>
              <a:rPr lang="hr-HR" dirty="0"/>
              <a:t>Boravak u školi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26FB6A-076D-4F67-812B-D0633A4E2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9" y="1878008"/>
            <a:ext cx="11131826" cy="4677909"/>
          </a:xfrm>
        </p:spPr>
        <p:txBody>
          <a:bodyPr>
            <a:normAutofit/>
          </a:bodyPr>
          <a:lstStyle/>
          <a:p>
            <a:pPr algn="just"/>
            <a:r>
              <a:rPr lang="hr-HR" sz="2000" dirty="0"/>
              <a:t>Učenici </a:t>
            </a:r>
            <a:r>
              <a:rPr lang="hr-HR" sz="2000" b="1" dirty="0"/>
              <a:t>ne napuštaju svoju matičnu učionicu – </a:t>
            </a:r>
            <a:r>
              <a:rPr lang="hr-HR" sz="2000" dirty="0"/>
              <a:t>osim u svrhu odlaska na nastavu Tjelesne i </a:t>
            </a:r>
            <a:r>
              <a:rPr lang="hr-HR" sz="2000"/>
              <a:t>zdravstvene kulture i velikog odmora </a:t>
            </a:r>
            <a:r>
              <a:rPr lang="hr-HR" sz="2000" dirty="0"/>
              <a:t>prema uputama učiteljice</a:t>
            </a:r>
          </a:p>
          <a:p>
            <a:pPr algn="just"/>
            <a:r>
              <a:rPr lang="hr-HR" sz="2000" dirty="0"/>
              <a:t>Učenici isključivo koriste samo onaj toalet koji je na katu na kojem je i njihova matična učionica</a:t>
            </a:r>
          </a:p>
          <a:p>
            <a:pPr algn="just"/>
            <a:r>
              <a:rPr lang="hr-HR" sz="2000" dirty="0"/>
              <a:t>Ukoliko se ne osjećaju dobro učenici o tome trebaju obavijestiti učitelja</a:t>
            </a:r>
          </a:p>
          <a:p>
            <a:pPr algn="just"/>
            <a:r>
              <a:rPr lang="hr-HR" sz="2000" dirty="0"/>
              <a:t>Preporuča se redovito i pravilno pranje i dezinfekcija ruku </a:t>
            </a:r>
            <a:r>
              <a:rPr lang="hr-HR" dirty="0"/>
              <a:t>(d</a:t>
            </a:r>
            <a:r>
              <a:rPr lang="en-US" dirty="0" err="1"/>
              <a:t>ezificijense</a:t>
            </a:r>
            <a:r>
              <a:rPr lang="en-US" dirty="0"/>
              <a:t> ne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učenici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promjene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koži</a:t>
            </a:r>
            <a:r>
              <a:rPr lang="en-US" dirty="0"/>
              <a:t> </a:t>
            </a:r>
            <a:r>
              <a:rPr lang="hr-HR" dirty="0"/>
              <a:t>)</a:t>
            </a:r>
          </a:p>
          <a:p>
            <a:pPr algn="just"/>
            <a:r>
              <a:rPr lang="en-US" sz="2000" dirty="0" err="1"/>
              <a:t>Samo</a:t>
            </a:r>
            <a:r>
              <a:rPr lang="en-US" sz="2000" dirty="0"/>
              <a:t> </a:t>
            </a:r>
            <a:r>
              <a:rPr lang="en-US" sz="2000" dirty="0" err="1"/>
              <a:t>učenicima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kroničnim</a:t>
            </a:r>
            <a:r>
              <a:rPr lang="en-US" sz="2000" dirty="0"/>
              <a:t> </a:t>
            </a:r>
            <a:r>
              <a:rPr lang="en-US" sz="2000" dirty="0" err="1"/>
              <a:t>bolestima</a:t>
            </a:r>
            <a:r>
              <a:rPr lang="en-US" sz="2000" dirty="0"/>
              <a:t> (</a:t>
            </a:r>
            <a:r>
              <a:rPr lang="en-US" sz="2000" dirty="0" err="1"/>
              <a:t>dijabetes</a:t>
            </a:r>
            <a:r>
              <a:rPr lang="en-US" sz="2000" dirty="0"/>
              <a:t>, </a:t>
            </a:r>
            <a:r>
              <a:rPr lang="en-US" sz="2000" dirty="0" err="1"/>
              <a:t>kardiovaskularne</a:t>
            </a:r>
            <a:r>
              <a:rPr lang="en-US" sz="2000" dirty="0"/>
              <a:t> </a:t>
            </a:r>
            <a:r>
              <a:rPr lang="en-US" sz="2000" dirty="0" err="1"/>
              <a:t>bolesti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sl.) </a:t>
            </a:r>
            <a:r>
              <a:rPr lang="en-US" sz="2000" dirty="0" err="1"/>
              <a:t>preporučuje</a:t>
            </a:r>
            <a:r>
              <a:rPr lang="en-US" sz="2000" dirty="0"/>
              <a:t> se</a:t>
            </a:r>
            <a:r>
              <a:rPr lang="hr-HR" sz="2000" dirty="0"/>
              <a:t> konstantno</a:t>
            </a:r>
            <a:r>
              <a:rPr lang="en-US" sz="2000" dirty="0"/>
              <a:t> </a:t>
            </a:r>
            <a:r>
              <a:rPr lang="en-US" sz="2000" dirty="0" err="1"/>
              <a:t>nošenje</a:t>
            </a:r>
            <a:r>
              <a:rPr lang="en-US" sz="2000" dirty="0"/>
              <a:t> </a:t>
            </a:r>
            <a:r>
              <a:rPr lang="en-US" sz="2000" dirty="0" err="1"/>
              <a:t>maski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5BFFB1C-E16C-4B56-AB2A-AF947A6F3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4969"/>
            <a:ext cx="87790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43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FAC315-D776-4B80-8FD1-043AF058F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302083"/>
            <a:ext cx="8039299" cy="1261674"/>
          </a:xfrm>
        </p:spPr>
        <p:txBody>
          <a:bodyPr>
            <a:normAutofit/>
          </a:bodyPr>
          <a:lstStyle/>
          <a:p>
            <a:r>
              <a:rPr lang="hr-HR" dirty="0"/>
              <a:t>Mjere u slučaju sumnje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26FB6A-076D-4F67-812B-D0633A4E2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9" y="1878008"/>
            <a:ext cx="11131826" cy="4677909"/>
          </a:xfrm>
        </p:spPr>
        <p:txBody>
          <a:bodyPr>
            <a:normAutofit/>
          </a:bodyPr>
          <a:lstStyle/>
          <a:p>
            <a:pPr algn="just"/>
            <a:r>
              <a:rPr lang="hr-HR" sz="2200" dirty="0"/>
              <a:t>Ukoliko se dijete ne bude osjećalo dobro i/ili bude imalo povišenu temperaturu roditelji će odmah biti obaviješteni da dođu po dijete u školu, a dijete će biti izdvojeno u prostoriji školske zbornice</a:t>
            </a: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5BFFB1C-E16C-4B56-AB2A-AF947A6F3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4969"/>
            <a:ext cx="87790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94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29C1C2-9895-4831-BBD5-2E2DD7FE8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</p:spPr>
        <p:txBody>
          <a:bodyPr/>
          <a:lstStyle/>
          <a:p>
            <a:r>
              <a:rPr lang="hr-HR" dirty="0"/>
              <a:t>Nepridržavanje mjera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F2D9ED-E7F9-4DDE-BAE0-C8E980BBD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86252"/>
            <a:ext cx="7729728" cy="310198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hr-HR" sz="2200" dirty="0"/>
              <a:t>O ponašanju učenika koje bude odstupalo od ovih pravila roditelji će biti obaviješteni</a:t>
            </a:r>
          </a:p>
          <a:p>
            <a:pPr algn="just">
              <a:lnSpc>
                <a:spcPct val="150000"/>
              </a:lnSpc>
            </a:pPr>
            <a:r>
              <a:rPr lang="hr-HR" sz="2200" b="1" dirty="0"/>
              <a:t>U slučaju ponavljanja odstupajući ponašanja reagirat ćemo u skladu s Pravilnikom o pedagoškim mjerama</a:t>
            </a:r>
            <a:endParaRPr lang="en-US" sz="2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B94FB4-DC39-4C08-9941-561E22FA6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12" y="6034969"/>
            <a:ext cx="87790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09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29C1C2-9895-4831-BBD5-2E2DD7FE8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</p:spPr>
        <p:txBody>
          <a:bodyPr/>
          <a:lstStyle/>
          <a:p>
            <a:r>
              <a:rPr lang="hr-HR" dirty="0"/>
              <a:t>pohađanje nastave </a:t>
            </a:r>
            <a:r>
              <a:rPr lang="hr-HR" i="1" dirty="0"/>
              <a:t>online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F2D9ED-E7F9-4DDE-BAE0-C8E980BBD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86252"/>
            <a:ext cx="7729728" cy="310198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hr-HR" sz="2200" dirty="0"/>
              <a:t>Učenik može pratiti </a:t>
            </a:r>
            <a:r>
              <a:rPr lang="hr-HR" sz="2200" u="sng" dirty="0"/>
              <a:t>nastavu </a:t>
            </a:r>
            <a:r>
              <a:rPr lang="hr-HR" sz="2200" i="1" u="sng" dirty="0"/>
              <a:t>online</a:t>
            </a:r>
            <a:r>
              <a:rPr lang="hr-HR" sz="2200" u="sng" dirty="0"/>
              <a:t> u potpunosti</a:t>
            </a:r>
            <a:r>
              <a:rPr lang="hr-HR" sz="2200" dirty="0"/>
              <a:t> samo ukoliko ima </a:t>
            </a:r>
            <a:r>
              <a:rPr lang="hr-HR" sz="2200" b="1" dirty="0"/>
              <a:t>odgovarajuću liječniku dokumentaciju </a:t>
            </a:r>
            <a:r>
              <a:rPr lang="hr-HR" sz="2200" dirty="0"/>
              <a:t>koju mora potvrditi i liječnik školske medicine</a:t>
            </a: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B94FB4-DC39-4C08-9941-561E22FA6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12" y="6034969"/>
            <a:ext cx="87790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79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33976D1-3430-450C-A978-87A9A6E8E7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D6AAC78-7D86-415A-ADC1-2B4748079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2A658D9-F185-44F1-BA33-D50320D1D0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FE3FD3-BA55-4EFB-95BC-EC58641F6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hr-HR" dirty="0"/>
              <a:t>Završna riječ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30A19C-A1AE-4D33-A150-D4F7582BF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/>
            </a:r>
            <a:br>
              <a:rPr lang="hr-HR" b="1" dirty="0"/>
            </a:br>
            <a:r>
              <a:rPr lang="hr-HR" b="1" dirty="0"/>
              <a:t>Samo odgovornim pristupom i zajedničkom brigom o zdravlju svih nas s uspjehom ćemo prevladati izazove u ovoj školskoj godini </a:t>
            </a:r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330B70-519A-4C3C-BEE0-CEBAA8AD94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84328" y="5922492"/>
            <a:ext cx="877900" cy="823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0715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D5414D-11C3-4549-A01A-470D6AECBF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1435" y="2386744"/>
            <a:ext cx="4486656" cy="1645920"/>
          </a:xfrm>
        </p:spPr>
        <p:txBody>
          <a:bodyPr>
            <a:normAutofit/>
          </a:bodyPr>
          <a:lstStyle/>
          <a:p>
            <a:r>
              <a:rPr lang="hr-HR" sz="3200"/>
              <a:t>Hvala na pažnji!</a:t>
            </a:r>
            <a:endParaRPr lang="en-US" sz="3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3C0DF9-B898-4203-B8C0-3E6BF506F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5378" y="4352544"/>
            <a:ext cx="3798770" cy="1239894"/>
          </a:xfrm>
        </p:spPr>
        <p:txBody>
          <a:bodyPr>
            <a:normAutofit/>
          </a:bodyPr>
          <a:lstStyle/>
          <a:p>
            <a:r>
              <a:rPr lang="hr-HR" sz="1800" dirty="0"/>
              <a:t>Ukoliko imate dodatnih pitanja ili nejasnoća obratite se razredniku ili Stručno-razvojnoj službi na broj 099/8069021</a:t>
            </a:r>
            <a:endParaRPr 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33DEE68-6B15-49E1-8C6F-EE553B0597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130" y="640080"/>
            <a:ext cx="5455920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C3F07C8-CCA3-4D2E-A900-8396148C16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6198" y="802767"/>
            <a:ext cx="5129784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FAECCF9-9516-439B-A97E-77D7AFB665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5" r="1292" b="-4"/>
          <a:stretch/>
        </p:blipFill>
        <p:spPr>
          <a:xfrm>
            <a:off x="1126238" y="1122807"/>
            <a:ext cx="4489704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4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33976D1-3430-450C-A978-87A9A6E8E7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D6AAC78-7D86-415A-ADC1-2B4748079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2A658D9-F185-44F1-BA33-D50320D1D0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FE3FD3-BA55-4EFB-95BC-EC58641F6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hr-HR" dirty="0"/>
              <a:t>Uvodna riječ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30A19C-A1AE-4D33-A150-D4F7582BF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 algn="just"/>
            <a:r>
              <a:rPr lang="hr-HR" b="1" dirty="0"/>
              <a:t>Poštovani roditelji, donosimo smjernice o organizaciji nastave i ponašanju za vrijeme epidemije prema uputama</a:t>
            </a:r>
            <a:r>
              <a:rPr lang="hr-HR" dirty="0"/>
              <a:t> </a:t>
            </a:r>
            <a:r>
              <a:rPr lang="hr-HR" b="1" dirty="0"/>
              <a:t>Hrvatskog zavoda za javno zdravstvo i Ministarstva znanosti i obrazovanja</a:t>
            </a:r>
          </a:p>
          <a:p>
            <a:pPr algn="just"/>
            <a:r>
              <a:rPr lang="hr-HR" b="1" dirty="0"/>
              <a:t>Prezentacija je nastala u svrhu predstavljanja konkretnih mjera poduzetih od strane škole kao i vaših obveza prilikom slanja djeteta u školu</a:t>
            </a:r>
          </a:p>
          <a:p>
            <a:pPr algn="just"/>
            <a:r>
              <a:rPr lang="hr-HR" b="1" dirty="0"/>
              <a:t>Nadamo se da ćemo zajedničkom suradnjom i dosljednošću pri pridržavanju navedenih mjera i preporuka pozitivno utjecati na učeničko ponašanje te samim time omogućiti uspješniju i efikasniju provedbu ove školske godine</a:t>
            </a:r>
            <a:br>
              <a:rPr lang="hr-HR" b="1" dirty="0"/>
            </a:br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330B70-519A-4C3C-BEE0-CEBAA8AD94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84328" y="5922492"/>
            <a:ext cx="877900" cy="823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9682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A60FE1-85C7-43B9-AB37-D5898494F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090" y="2404872"/>
            <a:ext cx="3044952" cy="162763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400" dirty="0"/>
              <a:t>ORGANIZACIJA NASTAVE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B94C45D-FCB1-4B86-967A-2C9EDB637F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7045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32C4A34-762E-40DF-A8AF-0D811BC025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3161" y="802767"/>
            <a:ext cx="656539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xmlns="" id="{E8DA81B3-2BED-4AFE-8CD1-0B982AB0D1D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3735" r="-2" b="13733"/>
          <a:stretch/>
        </p:blipFill>
        <p:spPr>
          <a:xfrm>
            <a:off x="1115568" y="1114045"/>
            <a:ext cx="5925312" cy="4297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9F28099-157D-4BEC-9A41-025EC574B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2" y="5970036"/>
            <a:ext cx="87790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90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321573-CCEF-49AA-BB12-7CD7A484C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49683"/>
            <a:ext cx="7729728" cy="1188720"/>
          </a:xfrm>
        </p:spPr>
        <p:txBody>
          <a:bodyPr/>
          <a:lstStyle/>
          <a:p>
            <a:r>
              <a:rPr lang="hr-HR"/>
              <a:t>Prostorna organizacija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EC6695-7E5F-44CC-8988-143D7BE52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97429"/>
            <a:ext cx="10482470" cy="4731093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hr-HR" sz="2200" dirty="0"/>
              <a:t>Za sve učenike razredne nastave, </a:t>
            </a:r>
            <a:r>
              <a:rPr lang="hr-HR" sz="2200" b="1" dirty="0"/>
              <a:t>nastava će se u cijelosti odvijati u školi </a:t>
            </a:r>
            <a:r>
              <a:rPr lang="hr-HR" sz="2200" dirty="0"/>
              <a:t>po smjenama</a:t>
            </a:r>
            <a:endParaRPr lang="hr-HR" sz="2200" b="1" dirty="0"/>
          </a:p>
          <a:p>
            <a:pPr algn="just">
              <a:lnSpc>
                <a:spcPct val="150000"/>
              </a:lnSpc>
            </a:pPr>
            <a:r>
              <a:rPr lang="hr-HR" sz="2200" dirty="0"/>
              <a:t>Svaki razredni odjel imat će </a:t>
            </a:r>
            <a:r>
              <a:rPr lang="hr-HR" sz="2200" b="1" dirty="0"/>
              <a:t>svoju učionicu </a:t>
            </a:r>
            <a:r>
              <a:rPr lang="hr-HR" sz="2200" dirty="0"/>
              <a:t>u kojoj će se održavati nastava iz većine školskih predmeta </a:t>
            </a:r>
          </a:p>
          <a:p>
            <a:pPr lvl="1" algn="just">
              <a:lnSpc>
                <a:spcPct val="150000"/>
              </a:lnSpc>
            </a:pPr>
            <a:r>
              <a:rPr lang="hr-HR" sz="2000" dirty="0"/>
              <a:t>Iznimka: </a:t>
            </a:r>
            <a:r>
              <a:rPr lang="hr-HR" sz="2000" b="1" dirty="0"/>
              <a:t>Tjelesna i zdravstvena kultura </a:t>
            </a:r>
            <a:r>
              <a:rPr lang="hr-HR" sz="2000" dirty="0"/>
              <a:t>– nastava će se odvijati na otvorenom ili u </a:t>
            </a:r>
            <a:r>
              <a:rPr lang="hr-HR" sz="2000" dirty="0" smtClean="0"/>
              <a:t>dvorani</a:t>
            </a:r>
          </a:p>
          <a:p>
            <a:pPr marL="228600" lvl="1" indent="0" algn="just">
              <a:lnSpc>
                <a:spcPct val="150000"/>
              </a:lnSpc>
              <a:buNone/>
            </a:pPr>
            <a:r>
              <a:rPr lang="hr-HR" sz="2000"/>
              <a:t> </a:t>
            </a:r>
            <a:r>
              <a:rPr lang="hr-HR" sz="2000" smtClean="0"/>
              <a:t>               </a:t>
            </a:r>
            <a:r>
              <a:rPr lang="hr-HR" sz="2000" b="1" smtClean="0"/>
              <a:t>Njemački </a:t>
            </a:r>
            <a:r>
              <a:rPr lang="hr-HR" sz="2000" b="1" dirty="0" smtClean="0"/>
              <a:t>i Francuski jezik </a:t>
            </a:r>
            <a:r>
              <a:rPr lang="hr-HR" sz="2000" dirty="0" smtClean="0"/>
              <a:t>– nastava će se odvijati u učionici Njemačkog jezika</a:t>
            </a:r>
            <a:endParaRPr lang="hr-HR" sz="2000" dirty="0"/>
          </a:p>
          <a:p>
            <a:pPr lvl="1" algn="just">
              <a:lnSpc>
                <a:spcPct val="150000"/>
              </a:lnSpc>
            </a:pPr>
            <a:r>
              <a:rPr lang="hr-HR" sz="2000" dirty="0"/>
              <a:t>Učiteljice  će obavijestiti svoj razred o lokaciji učionice</a:t>
            </a:r>
          </a:p>
          <a:p>
            <a:pPr algn="just">
              <a:lnSpc>
                <a:spcPct val="150000"/>
              </a:lnSpc>
            </a:pPr>
            <a:r>
              <a:rPr lang="hr-HR" sz="2200" dirty="0"/>
              <a:t>Učenici će sjediti zajedno u klupama koje će biti </a:t>
            </a:r>
            <a:r>
              <a:rPr lang="hr-HR" sz="2200" b="1" dirty="0"/>
              <a:t>podijeljene pleksiglasom</a:t>
            </a:r>
          </a:p>
          <a:p>
            <a:pPr algn="just">
              <a:lnSpc>
                <a:spcPct val="150000"/>
              </a:lnSpc>
            </a:pPr>
            <a:r>
              <a:rPr lang="hr-HR" sz="2200" dirty="0"/>
              <a:t>Školsko zvono neće se oglašavati već će učitelji najavljivati početak i kraj školskog sata</a:t>
            </a:r>
          </a:p>
          <a:p>
            <a:pPr marL="0" indent="0">
              <a:buNone/>
            </a:pPr>
            <a:endParaRPr lang="hr-HR" sz="2200" b="1" dirty="0"/>
          </a:p>
          <a:p>
            <a:pPr marL="228600" lvl="1" indent="0">
              <a:buNone/>
            </a:pPr>
            <a:endParaRPr lang="hr-HR" sz="2000" dirty="0"/>
          </a:p>
          <a:p>
            <a:pPr marL="228600" lvl="1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D21D182-2C41-4751-AA36-A751B482F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50" y="6034969"/>
            <a:ext cx="87790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79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FAC315-D776-4B80-8FD1-043AF058F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302083"/>
            <a:ext cx="8039299" cy="1261674"/>
          </a:xfrm>
        </p:spPr>
        <p:txBody>
          <a:bodyPr>
            <a:normAutofit/>
          </a:bodyPr>
          <a:lstStyle/>
          <a:p>
            <a:r>
              <a:rPr lang="hr-HR" dirty="0"/>
              <a:t>ulazak u školu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26FB6A-076D-4F67-812B-D0633A4E2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9" y="1878008"/>
            <a:ext cx="11131826" cy="4677909"/>
          </a:xfrm>
        </p:spPr>
        <p:txBody>
          <a:bodyPr>
            <a:normAutofit/>
          </a:bodyPr>
          <a:lstStyle/>
          <a:p>
            <a:pPr algn="just"/>
            <a:endParaRPr lang="hr-HR" sz="2000" dirty="0"/>
          </a:p>
          <a:p>
            <a:pPr algn="just"/>
            <a:r>
              <a:rPr lang="hr-HR" sz="2200" dirty="0"/>
              <a:t>Učenici razredne nastave u školu ulaze na </a:t>
            </a:r>
            <a:r>
              <a:rPr lang="hr-HR" sz="2200" b="1" dirty="0"/>
              <a:t>ulaze u dijelu školskog dvorišta gdje je maslinik</a:t>
            </a:r>
          </a:p>
          <a:p>
            <a:pPr marL="0" indent="0" algn="just">
              <a:buNone/>
            </a:pPr>
            <a:endParaRPr lang="hr-HR" sz="2200" b="1" dirty="0"/>
          </a:p>
          <a:p>
            <a:pPr algn="just"/>
            <a:r>
              <a:rPr lang="hr-HR" sz="2200" dirty="0"/>
              <a:t>Učenici koji idu u </a:t>
            </a:r>
            <a:r>
              <a:rPr lang="hr-HR" sz="2200" b="1" dirty="0"/>
              <a:t>produženi boravak  </a:t>
            </a:r>
            <a:r>
              <a:rPr lang="hr-HR" sz="2200" dirty="0"/>
              <a:t>ulaze na </a:t>
            </a:r>
            <a:r>
              <a:rPr lang="hr-HR" sz="2200" b="1" dirty="0"/>
              <a:t>svoje ulaze</a:t>
            </a:r>
          </a:p>
          <a:p>
            <a:pPr algn="just"/>
            <a:endParaRPr lang="hr-HR" sz="2200" b="1" dirty="0"/>
          </a:p>
          <a:p>
            <a:pPr algn="just"/>
            <a:r>
              <a:rPr lang="hr-HR" sz="2200" dirty="0"/>
              <a:t>Učiteljice će dočekivati svoje učenike u školskom dvorištu i uputiti ih u učionicu</a:t>
            </a:r>
          </a:p>
          <a:p>
            <a:pPr lvl="1" algn="just"/>
            <a:r>
              <a:rPr lang="hr-HR" sz="2000" b="1" dirty="0"/>
              <a:t>Tijekom boravka u školskom dvorištu potrebno je izbjegavati kontakte s učenicima iz drugih razrednih odjela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328E663-E4FD-42CB-AFD1-46B509462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89" y="5887293"/>
            <a:ext cx="87790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20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FAC315-D776-4B80-8FD1-043AF058F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302083"/>
            <a:ext cx="8039299" cy="1261674"/>
          </a:xfrm>
        </p:spPr>
        <p:txBody>
          <a:bodyPr>
            <a:normAutofit/>
          </a:bodyPr>
          <a:lstStyle/>
          <a:p>
            <a:r>
              <a:rPr lang="hr-HR" dirty="0"/>
              <a:t>trajanje školskog sata, mali i veliki odmor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26FB6A-076D-4F67-812B-D0633A4E2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9" y="1878008"/>
            <a:ext cx="11131826" cy="4677909"/>
          </a:xfrm>
        </p:spPr>
        <p:txBody>
          <a:bodyPr>
            <a:normAutofit/>
          </a:bodyPr>
          <a:lstStyle/>
          <a:p>
            <a:pPr algn="just"/>
            <a:r>
              <a:rPr lang="hr-HR" sz="2200" dirty="0"/>
              <a:t>Skraćeno vrijeme trajanja školskog sata: </a:t>
            </a:r>
            <a:r>
              <a:rPr lang="hr-HR" sz="2200" b="1" dirty="0"/>
              <a:t>40 min</a:t>
            </a:r>
          </a:p>
          <a:p>
            <a:pPr marL="0" indent="0" algn="just">
              <a:buNone/>
            </a:pPr>
            <a:endParaRPr lang="hr-HR" sz="2000" b="1" dirty="0"/>
          </a:p>
          <a:p>
            <a:pPr algn="just"/>
            <a:r>
              <a:rPr lang="hr-HR" sz="2200" dirty="0"/>
              <a:t>Trajanje malog odmora: </a:t>
            </a:r>
            <a:r>
              <a:rPr lang="hr-HR" sz="2200" u="sng" dirty="0"/>
              <a:t>5 min</a:t>
            </a:r>
            <a:r>
              <a:rPr lang="hr-HR" sz="2200" dirty="0"/>
              <a:t> </a:t>
            </a:r>
          </a:p>
          <a:p>
            <a:pPr lvl="1" algn="just"/>
            <a:r>
              <a:rPr lang="hr-HR" sz="1800" dirty="0"/>
              <a:t>Vrijeme koje će biti korišteno za eventualnu izmjenu učitelja, provjetravanje učionice i dezinfekciju </a:t>
            </a:r>
          </a:p>
          <a:p>
            <a:pPr lvl="1" algn="just"/>
            <a:r>
              <a:rPr lang="hr-HR" sz="1800" dirty="0"/>
              <a:t>Učenicima nije dopušteno izlaziti iz učionice za vrijeme malog odmora</a:t>
            </a:r>
          </a:p>
          <a:p>
            <a:pPr lvl="1" algn="just"/>
            <a:endParaRPr lang="hr-HR" sz="1800" dirty="0"/>
          </a:p>
          <a:p>
            <a:pPr algn="just"/>
            <a:r>
              <a:rPr lang="hr-HR" sz="2200" dirty="0"/>
              <a:t>Trajanje velikog odmora: </a:t>
            </a:r>
            <a:r>
              <a:rPr lang="hr-HR" sz="2200" u="sng" dirty="0"/>
              <a:t>15 min</a:t>
            </a:r>
          </a:p>
          <a:p>
            <a:pPr lvl="1" algn="just"/>
            <a:r>
              <a:rPr lang="hr-HR" sz="1800" dirty="0"/>
              <a:t>Vrijeme i mjesto održavanja velikog odmora određivat će učiteljice u međusobnom dogovoru (kako bi se izbjegao kontakt s učenicima iz drugih razrednih odjela)</a:t>
            </a:r>
          </a:p>
          <a:p>
            <a:pPr marL="228600" lvl="1" indent="0" algn="just">
              <a:buNone/>
            </a:pP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5BFFB1C-E16C-4B56-AB2A-AF947A6F3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4969"/>
            <a:ext cx="87790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73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FAC315-D776-4B80-8FD1-043AF058F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302083"/>
            <a:ext cx="8039299" cy="1261674"/>
          </a:xfrm>
        </p:spPr>
        <p:txBody>
          <a:bodyPr>
            <a:normAutofit/>
          </a:bodyPr>
          <a:lstStyle/>
          <a:p>
            <a:r>
              <a:rPr lang="hr-HR" dirty="0" smtClean="0"/>
              <a:t>Izborni predmeti – njemački i francuski jezik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26FB6A-076D-4F67-812B-D0633A4E2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9" y="1878008"/>
            <a:ext cx="11131826" cy="4677909"/>
          </a:xfrm>
        </p:spPr>
        <p:txBody>
          <a:bodyPr>
            <a:normAutofit/>
          </a:bodyPr>
          <a:lstStyle/>
          <a:p>
            <a:pPr marL="228600" lvl="1" indent="0" algn="just">
              <a:buNone/>
            </a:pPr>
            <a:endParaRPr lang="hr-HR" sz="1800" dirty="0"/>
          </a:p>
          <a:p>
            <a:pPr algn="just"/>
            <a:r>
              <a:rPr lang="hr-HR" sz="2200" b="1" dirty="0" smtClean="0"/>
              <a:t>VRIJEDI SAMO ZA 4. RAZREDE</a:t>
            </a:r>
          </a:p>
          <a:p>
            <a:pPr algn="just"/>
            <a:r>
              <a:rPr lang="hr-HR" sz="2200" dirty="0" smtClean="0"/>
              <a:t>Ukoliko se skupina učenika koja pohađa ove izborne predmete sastoji od učenika </a:t>
            </a:r>
            <a:r>
              <a:rPr lang="hr-HR" sz="2200" u="sng" dirty="0" smtClean="0"/>
              <a:t>iz istog razrednog odjela </a:t>
            </a:r>
            <a:r>
              <a:rPr lang="hr-HR" sz="2200" b="1" dirty="0" smtClean="0"/>
              <a:t>nastava se u cijelosti odvija u školi</a:t>
            </a:r>
          </a:p>
          <a:p>
            <a:pPr algn="just"/>
            <a:endParaRPr lang="hr-HR" sz="2200" b="1" dirty="0"/>
          </a:p>
          <a:p>
            <a:pPr algn="just"/>
            <a:r>
              <a:rPr lang="hr-HR" sz="2200" dirty="0" smtClean="0"/>
              <a:t>Za skupine </a:t>
            </a:r>
            <a:r>
              <a:rPr lang="hr-HR" sz="2200" u="sng" dirty="0" smtClean="0"/>
              <a:t>kombiniranih razrednih  odjela </a:t>
            </a:r>
            <a:r>
              <a:rPr lang="hr-HR" sz="2200" dirty="0" smtClean="0"/>
              <a:t>nastava će se </a:t>
            </a:r>
            <a:r>
              <a:rPr lang="hr-HR" sz="2200" b="1" dirty="0" smtClean="0"/>
              <a:t>odvijati po principu modela B </a:t>
            </a:r>
            <a:r>
              <a:rPr lang="hr-HR" sz="2200" dirty="0" smtClean="0"/>
              <a:t>(dio nastave u školi, a dio kod kuće)</a:t>
            </a:r>
          </a:p>
          <a:p>
            <a:pPr lvl="1" algn="just"/>
            <a:r>
              <a:rPr lang="hr-HR" sz="2000" dirty="0" smtClean="0"/>
              <a:t>Npr., ako učenici 4.A i 4.B zajedno slušaju Njemački jezik, a on je po rasporedu utorkom i četvrtkom, onda učenici 4.A razreda nastavu utorkom odrađuju u školi, a učenici 4. B kod kuće, dok je četvrtkom obrnuto</a:t>
            </a:r>
          </a:p>
          <a:p>
            <a:pPr lvl="1" algn="just"/>
            <a:r>
              <a:rPr lang="hr-HR" sz="2000" dirty="0" smtClean="0"/>
              <a:t>O točnom rasporedu dolaska na nastavu učenici će biti obaviješteni od strane učiteljice</a:t>
            </a: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5BFFB1C-E16C-4B56-AB2A-AF947A6F3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4969"/>
            <a:ext cx="87790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67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FAC315-D776-4B80-8FD1-043AF058F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302083"/>
            <a:ext cx="8039299" cy="1261674"/>
          </a:xfrm>
        </p:spPr>
        <p:txBody>
          <a:bodyPr>
            <a:normAutofit/>
          </a:bodyPr>
          <a:lstStyle/>
          <a:p>
            <a:r>
              <a:rPr lang="hr-HR" dirty="0"/>
              <a:t>Roditeljski sastanci i informacije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26FB6A-076D-4F67-812B-D0633A4E2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9" y="1878008"/>
            <a:ext cx="11131826" cy="4677909"/>
          </a:xfrm>
        </p:spPr>
        <p:txBody>
          <a:bodyPr>
            <a:normAutofit/>
          </a:bodyPr>
          <a:lstStyle/>
          <a:p>
            <a:pPr algn="just"/>
            <a:r>
              <a:rPr lang="hr-HR" sz="2200" dirty="0"/>
              <a:t>Održavanje prvog roditeljskog sastanaka bit će organizirano </a:t>
            </a:r>
            <a:r>
              <a:rPr lang="hr-HR" sz="2200" b="1" dirty="0"/>
              <a:t>uživo na različitim punktovima u školi, kroz mjesec rujan</a:t>
            </a:r>
          </a:p>
          <a:p>
            <a:pPr lvl="1" algn="just"/>
            <a:r>
              <a:rPr lang="hr-HR" sz="1800" dirty="0"/>
              <a:t>Učiteljice će vas obavijestiti o točnom mjestu i vremenu sastanka</a:t>
            </a:r>
          </a:p>
          <a:p>
            <a:pPr lvl="1" algn="just"/>
            <a:r>
              <a:rPr lang="hr-HR" sz="1800" dirty="0"/>
              <a:t>Ostali roditeljski sastanci i informacije održavat će se u dogovor s učiteljicom</a:t>
            </a:r>
          </a:p>
          <a:p>
            <a:pPr marL="228600" lvl="1" indent="0" algn="just">
              <a:buNone/>
            </a:pPr>
            <a:endParaRPr lang="hr-HR" sz="1800" dirty="0"/>
          </a:p>
          <a:p>
            <a:pPr algn="just"/>
            <a:r>
              <a:rPr lang="hr-HR" sz="2200" b="1" dirty="0"/>
              <a:t>Zabranjeni su svi posjeti ustanovi </a:t>
            </a:r>
            <a:r>
              <a:rPr lang="hr-HR" sz="2200" dirty="0"/>
              <a:t>( osim u iznimnim slučajevima i uz prethodnu najavu)</a:t>
            </a: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5BFFB1C-E16C-4B56-AB2A-AF947A6F3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4969"/>
            <a:ext cx="87790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42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A60FE1-85C7-43B9-AB37-D5898494F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090" y="2404871"/>
            <a:ext cx="3378298" cy="2138993"/>
          </a:xfrm>
        </p:spPr>
        <p:txBody>
          <a:bodyPr vert="horz" lIns="274320" tIns="182880" rIns="274320" bIns="182880" rtlCol="0" anchor="ctr" anchorCtr="1">
            <a:noAutofit/>
          </a:bodyPr>
          <a:lstStyle/>
          <a:p>
            <a:r>
              <a:rPr lang="en-US" sz="2400" dirty="0" err="1"/>
              <a:t>Zdravstvene</a:t>
            </a:r>
            <a:r>
              <a:rPr lang="en-US" sz="2400" dirty="0"/>
              <a:t> </a:t>
            </a:r>
            <a:r>
              <a:rPr lang="en-US" sz="2400" dirty="0" err="1"/>
              <a:t>upute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odgovorno</a:t>
            </a:r>
            <a:r>
              <a:rPr lang="en-US" sz="2400" dirty="0"/>
              <a:t> </a:t>
            </a:r>
            <a:r>
              <a:rPr lang="en-US" sz="2400" dirty="0" err="1"/>
              <a:t>ponašanje</a:t>
            </a:r>
            <a:r>
              <a:rPr lang="en-US" sz="2400" dirty="0"/>
              <a:t> u </a:t>
            </a:r>
            <a:r>
              <a:rPr lang="en-US" sz="2400" dirty="0" err="1"/>
              <a:t>školi</a:t>
            </a:r>
            <a:endParaRPr lang="en-US" sz="2400" dirty="0"/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xmlns="" id="{CB94C45D-FCB1-4B86-967A-2C9EDB637F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7045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xmlns="" id="{232C4A34-762E-40DF-A8AF-0D811BC025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3161" y="802767"/>
            <a:ext cx="656539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9A1CA1-056B-4DC9-B8D1-2A6AD11C25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1" r="18956" b="1"/>
          <a:stretch/>
        </p:blipFill>
        <p:spPr>
          <a:xfrm>
            <a:off x="1113201" y="1122807"/>
            <a:ext cx="5925312" cy="4297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9F28099-157D-4BEC-9A41-025EC574B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2" y="5970036"/>
            <a:ext cx="87790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721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920</Words>
  <Application>Microsoft Office PowerPoint</Application>
  <PresentationFormat>Prilagođeno</PresentationFormat>
  <Paragraphs>82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Parcel</vt:lpstr>
      <vt:lpstr>Upute za školsku godinu 2020./2021. razredna nastava</vt:lpstr>
      <vt:lpstr>Uvodna riječ</vt:lpstr>
      <vt:lpstr>ORGANIZACIJA NASTAVE</vt:lpstr>
      <vt:lpstr>Prostorna organizacija</vt:lpstr>
      <vt:lpstr>ulazak u školu</vt:lpstr>
      <vt:lpstr>trajanje školskog sata, mali i veliki odmor</vt:lpstr>
      <vt:lpstr>Izborni predmeti – njemački i francuski jezik</vt:lpstr>
      <vt:lpstr>Roditeljski sastanci i informacije</vt:lpstr>
      <vt:lpstr>Zdravstvene upute i odgovorno ponašanje u školi</vt:lpstr>
      <vt:lpstr>PRIJE odlaska u školu</vt:lpstr>
      <vt:lpstr>PRIJE odlaska u školu</vt:lpstr>
      <vt:lpstr>PRIJE odlaska u školu</vt:lpstr>
      <vt:lpstr>Boravak u školi</vt:lpstr>
      <vt:lpstr>Mjere u slučaju sumnje</vt:lpstr>
      <vt:lpstr>Nepridržavanje mjera</vt:lpstr>
      <vt:lpstr>pohađanje nastave online</vt:lpstr>
      <vt:lpstr>Završna riječ</vt:lpstr>
      <vt:lpstr>Hvala na pažnji!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Upute za početak školske godine 2020./2021.</dc:title>
  <dc:creator>Petra Ćosić</dc:creator>
  <cp:lastModifiedBy>Korisnik</cp:lastModifiedBy>
  <cp:revision>58</cp:revision>
  <dcterms:created xsi:type="dcterms:W3CDTF">2020-09-01T20:27:48Z</dcterms:created>
  <dcterms:modified xsi:type="dcterms:W3CDTF">2020-09-04T08:55:02Z</dcterms:modified>
</cp:coreProperties>
</file>